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31"/>
  </p:notesMasterIdLst>
  <p:sldIdLst>
    <p:sldId id="256" r:id="rId2"/>
    <p:sldId id="258" r:id="rId3"/>
    <p:sldId id="352" r:id="rId4"/>
    <p:sldId id="353" r:id="rId5"/>
    <p:sldId id="354" r:id="rId6"/>
    <p:sldId id="280" r:id="rId7"/>
    <p:sldId id="288" r:id="rId8"/>
    <p:sldId id="325" r:id="rId9"/>
    <p:sldId id="308" r:id="rId10"/>
    <p:sldId id="319" r:id="rId11"/>
    <p:sldId id="320" r:id="rId12"/>
    <p:sldId id="321" r:id="rId13"/>
    <p:sldId id="323" r:id="rId14"/>
    <p:sldId id="322" r:id="rId15"/>
    <p:sldId id="324" r:id="rId16"/>
    <p:sldId id="327" r:id="rId17"/>
    <p:sldId id="348" r:id="rId18"/>
    <p:sldId id="349" r:id="rId19"/>
    <p:sldId id="316" r:id="rId20"/>
    <p:sldId id="350" r:id="rId21"/>
    <p:sldId id="351" r:id="rId22"/>
    <p:sldId id="312" r:id="rId23"/>
    <p:sldId id="317" r:id="rId24"/>
    <p:sldId id="318" r:id="rId25"/>
    <p:sldId id="329" r:id="rId26"/>
    <p:sldId id="331" r:id="rId27"/>
    <p:sldId id="330" r:id="rId28"/>
    <p:sldId id="292" r:id="rId29"/>
    <p:sldId id="294" r:id="rId30"/>
  </p:sldIdLst>
  <p:sldSz cx="18288000" cy="10287000"/>
  <p:notesSz cx="6858000" cy="9144000"/>
  <p:embeddedFontLst>
    <p:embeddedFont>
      <p:font typeface="Jaldi" panose="020B0604020202020204" charset="-128"/>
      <p:regular r:id="rId32"/>
      <p:bold r:id="rId32"/>
    </p:embeddedFont>
    <p:embeddedFont>
      <p:font typeface="Julius Sans One" panose="020B0604020202020204" charset="-128"/>
      <p:regular r:id="rId32"/>
    </p:embeddedFont>
    <p:embeddedFont>
      <p:font typeface="宋体" panose="02010600030101010101" pitchFamily="2" charset="-122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E58FA-4A89-F167-42A6-93FF23FB098D}" v="41" dt="2025-01-06T08:06:15.764"/>
    <p1510:client id="{3AE868BE-9E8A-4F5F-BAF8-ECEA7B3F3CF4}" v="1254" dt="2025-01-06T10:26:30.341"/>
    <p1510:client id="{BBDEE3DB-CE6D-600C-964C-181B4AAA303D}" v="333" dt="2025-01-05T16:31:41.387"/>
    <p1510:client id="{D1519004-E38C-B032-4035-54907E094B14}" v="79" dt="2025-01-05T16:23:59.695"/>
    <p1510:client id="{EB3EC1DE-4AF2-2887-06C3-E4425AB9F420}" v="37" dt="2025-01-05T14:20:19.491"/>
  </p1510:revLst>
</p1510:revInfo>
</file>

<file path=ppt/tableStyles.xml><?xml version="1.0" encoding="utf-8"?>
<a:tblStyleLst xmlns:a="http://schemas.openxmlformats.org/drawingml/2006/main" def="{63530976-72C8-4E75-B1E2-FC196B3086CF}">
  <a:tblStyle styleId="{63530976-72C8-4E75-B1E2-FC196B308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97231" autoAdjust="0"/>
  </p:normalViewPr>
  <p:slideViewPr>
    <p:cSldViewPr snapToGrid="0">
      <p:cViewPr>
        <p:scale>
          <a:sx n="90" d="100"/>
          <a:sy n="90" d="100"/>
        </p:scale>
        <p:origin x="73" y="2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210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07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138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51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92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026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177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68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13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8B9E78AD-986A-21DE-912E-8ACD0340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>
            <a:extLst>
              <a:ext uri="{FF2B5EF4-FFF2-40B4-BE49-F238E27FC236}">
                <a16:creationId xmlns:a16="http://schemas.microsoft.com/office/drawing/2014/main" id="{98AFB286-2212-6ED3-B433-83CB2EC188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>
            <a:extLst>
              <a:ext uri="{FF2B5EF4-FFF2-40B4-BE49-F238E27FC236}">
                <a16:creationId xmlns:a16="http://schemas.microsoft.com/office/drawing/2014/main" id="{1E220DB5-D8FB-1339-EC1E-5B40D13EE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121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985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583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250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9A89F55D-6583-5958-8389-30718C2F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>
            <a:extLst>
              <a:ext uri="{FF2B5EF4-FFF2-40B4-BE49-F238E27FC236}">
                <a16:creationId xmlns:a16="http://schemas.microsoft.com/office/drawing/2014/main" id="{633A94C9-705F-BA8C-90D1-BA11B6B65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>
            <a:extLst>
              <a:ext uri="{FF2B5EF4-FFF2-40B4-BE49-F238E27FC236}">
                <a16:creationId xmlns:a16="http://schemas.microsoft.com/office/drawing/2014/main" id="{CE46DF40-6FE0-F748-A6AA-AE60A011A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763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94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9A89F55D-6583-5958-8389-30718C2F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>
            <a:extLst>
              <a:ext uri="{FF2B5EF4-FFF2-40B4-BE49-F238E27FC236}">
                <a16:creationId xmlns:a16="http://schemas.microsoft.com/office/drawing/2014/main" id="{633A94C9-705F-BA8C-90D1-BA11B6B65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>
            <a:extLst>
              <a:ext uri="{FF2B5EF4-FFF2-40B4-BE49-F238E27FC236}">
                <a16:creationId xmlns:a16="http://schemas.microsoft.com/office/drawing/2014/main" id="{CE46DF40-6FE0-F748-A6AA-AE60A011A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57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0769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7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22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57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13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54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431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75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26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1628981" y="-144662"/>
            <a:ext cx="16659127" cy="10431728"/>
            <a:chOff x="0" y="-38100"/>
            <a:chExt cx="4387560" cy="2747433"/>
          </a:xfrm>
        </p:grpSpPr>
        <p:sp>
          <p:nvSpPr>
            <p:cNvPr id="11" name="Google Shape;11;p3"/>
            <p:cNvSpPr/>
            <p:nvPr/>
          </p:nvSpPr>
          <p:spPr>
            <a:xfrm>
              <a:off x="0" y="0"/>
              <a:ext cx="4387560" cy="2709333"/>
            </a:xfrm>
            <a:custGeom>
              <a:avLst/>
              <a:gdLst/>
              <a:ahLst/>
              <a:cxnLst/>
              <a:rect l="l" t="t" r="r" b="b"/>
              <a:pathLst>
                <a:path w="4387560" h="2709333" extrusionOk="0">
                  <a:moveTo>
                    <a:pt x="0" y="0"/>
                  </a:moveTo>
                  <a:lnTo>
                    <a:pt x="4387560" y="0"/>
                  </a:lnTo>
                  <a:lnTo>
                    <a:pt x="43875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2" name="Google Shape;12;p3"/>
            <p:cNvSpPr txBox="1"/>
            <p:nvPr/>
          </p:nvSpPr>
          <p:spPr>
            <a:xfrm>
              <a:off x="0" y="-38100"/>
              <a:ext cx="4387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1629025" y="150"/>
            <a:ext cx="166590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" name="Google Shape;14;p3"/>
          <p:cNvGrpSpPr/>
          <p:nvPr/>
        </p:nvGrpSpPr>
        <p:grpSpPr>
          <a:xfrm>
            <a:off x="0" y="-160279"/>
            <a:ext cx="1629294" cy="1789573"/>
            <a:chOff x="0" y="-38100"/>
            <a:chExt cx="387300" cy="4254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387223" cy="387223"/>
            </a:xfrm>
            <a:custGeom>
              <a:avLst/>
              <a:gdLst/>
              <a:ahLst/>
              <a:cxnLst/>
              <a:rect l="l" t="t" r="r" b="b"/>
              <a:pathLst>
                <a:path w="387223" h="387223" extrusionOk="0">
                  <a:moveTo>
                    <a:pt x="0" y="0"/>
                  </a:moveTo>
                  <a:lnTo>
                    <a:pt x="387223" y="0"/>
                  </a:lnTo>
                  <a:lnTo>
                    <a:pt x="387223" y="387223"/>
                  </a:lnTo>
                  <a:lnTo>
                    <a:pt x="0" y="38722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0" y="-38100"/>
              <a:ext cx="3873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/>
          <p:nvPr/>
        </p:nvSpPr>
        <p:spPr>
          <a:xfrm rot="-5400000">
            <a:off x="-1983027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 dirty="0"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795441" y="2482859"/>
            <a:ext cx="0" cy="1452900"/>
          </a:xfrm>
          <a:prstGeom prst="straightConnector1">
            <a:avLst/>
          </a:prstGeom>
          <a:noFill/>
          <a:ln w="38100" cap="flat" cmpd="sng">
            <a:solidFill>
              <a:srgbClr val="1F7C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615700" y="5653250"/>
            <a:ext cx="15925500" cy="38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0"/>
              <a:buNone/>
              <a:defRPr sz="1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2pPr>
            <a:lvl3pPr lvl="2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3pPr>
            <a:lvl4pPr lvl="3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4pPr>
            <a:lvl5pPr lvl="4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5pPr>
            <a:lvl6pPr lvl="5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6pPr>
            <a:lvl7pPr lvl="6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7pPr>
            <a:lvl8pPr lvl="7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8pPr>
            <a:lvl9pPr lvl="8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615700" y="471785"/>
            <a:ext cx="7636500" cy="55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650"/>
              <a:buNone/>
              <a:defRPr sz="2650"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52999"/>
          </a:blip>
          <a:srcRect t="26660" r="9730" b="36398"/>
          <a:stretch/>
        </p:blipFill>
        <p:spPr>
          <a:xfrm>
            <a:off x="0" y="0"/>
            <a:ext cx="18287999" cy="4991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4"/>
          <p:cNvGrpSpPr/>
          <p:nvPr/>
        </p:nvGrpSpPr>
        <p:grpSpPr>
          <a:xfrm>
            <a:off x="1651542" y="3224345"/>
            <a:ext cx="3086120" cy="3230782"/>
            <a:chOff x="0" y="-38100"/>
            <a:chExt cx="812800" cy="850900"/>
          </a:xfrm>
        </p:grpSpPr>
        <p:sp>
          <p:nvSpPr>
            <p:cNvPr id="24" name="Google Shape;24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>
                <a:alpha val="60000"/>
              </a:srgbClr>
            </a:solidFill>
            <a:ln>
              <a:noFill/>
            </a:ln>
          </p:spPr>
        </p:sp>
        <p:sp>
          <p:nvSpPr>
            <p:cNvPr id="25" name="Google Shape;25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4"/>
          <p:cNvGrpSpPr/>
          <p:nvPr/>
        </p:nvGrpSpPr>
        <p:grpSpPr>
          <a:xfrm>
            <a:off x="5617814" y="3224345"/>
            <a:ext cx="3086120" cy="3230782"/>
            <a:chOff x="0" y="-38100"/>
            <a:chExt cx="812800" cy="850900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9584086" y="3224345"/>
            <a:ext cx="3086120" cy="3230782"/>
            <a:chOff x="0" y="-38100"/>
            <a:chExt cx="812800" cy="850900"/>
          </a:xfrm>
        </p:grpSpPr>
        <p:sp>
          <p:nvSpPr>
            <p:cNvPr id="30" name="Google Shape;30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>
                <a:alpha val="60000"/>
              </a:srgbClr>
            </a:solidFill>
            <a:ln>
              <a:noFill/>
            </a:ln>
          </p:spPr>
        </p:sp>
        <p:sp>
          <p:nvSpPr>
            <p:cNvPr id="31" name="Google Shape;31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13550358" y="3224345"/>
            <a:ext cx="3086120" cy="3230782"/>
            <a:chOff x="0" y="-38100"/>
            <a:chExt cx="812800" cy="850900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34" name="Google Shape;34;p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4"/>
          <p:cNvSpPr txBox="1"/>
          <p:nvPr/>
        </p:nvSpPr>
        <p:spPr>
          <a:xfrm>
            <a:off x="2115891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17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</a:t>
            </a:r>
            <a:endParaRPr dirty="0"/>
          </a:p>
        </p:txBody>
      </p:sp>
      <p:sp>
        <p:nvSpPr>
          <p:cNvPr id="36" name="Google Shape;36;p4"/>
          <p:cNvSpPr txBox="1"/>
          <p:nvPr/>
        </p:nvSpPr>
        <p:spPr>
          <a:xfrm>
            <a:off x="6082164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17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02</a:t>
            </a:r>
            <a:endParaRPr dirty="0"/>
          </a:p>
        </p:txBody>
      </p:sp>
      <p:sp>
        <p:nvSpPr>
          <p:cNvPr id="37" name="Google Shape;37;p4"/>
          <p:cNvSpPr txBox="1"/>
          <p:nvPr/>
        </p:nvSpPr>
        <p:spPr>
          <a:xfrm>
            <a:off x="10052450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17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03</a:t>
            </a:r>
            <a:endParaRPr dirty="0"/>
          </a:p>
        </p:txBody>
      </p:sp>
      <p:sp>
        <p:nvSpPr>
          <p:cNvPr id="38" name="Google Shape;38;p4"/>
          <p:cNvSpPr txBox="1"/>
          <p:nvPr/>
        </p:nvSpPr>
        <p:spPr>
          <a:xfrm>
            <a:off x="14018722" y="4436489"/>
            <a:ext cx="24924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17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04</a:t>
            </a:r>
            <a:endParaRPr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316350" y="523496"/>
            <a:ext cx="17655300" cy="184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700"/>
              <a:buNone/>
              <a:defRPr sz="13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1651550" y="6837492"/>
            <a:ext cx="3481500" cy="10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450"/>
              <a:buNone/>
              <a:defRPr sz="3450" b="1"/>
            </a:lvl1pPr>
            <a:lvl2pPr lvl="1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2"/>
          </p:nvPr>
        </p:nvSpPr>
        <p:spPr>
          <a:xfrm>
            <a:off x="1651550" y="813750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775" algn="l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marL="914400" lvl="1" indent="-358775" algn="l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marL="1371600" lvl="2" indent="-358775" algn="l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marL="1828800" lvl="3" indent="-358775" algn="l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marL="2286000" lvl="4" indent="-358775" algn="l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marL="2743200" lvl="5" indent="-358775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marL="3200400" lvl="6" indent="-358775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marL="3657600" lvl="7" indent="-358775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marL="4114800" lvl="8" indent="-358775" algn="l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3"/>
          </p:nvPr>
        </p:nvSpPr>
        <p:spPr>
          <a:xfrm>
            <a:off x="5617825" y="6837492"/>
            <a:ext cx="3481500" cy="10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4"/>
          </p:nvPr>
        </p:nvSpPr>
        <p:spPr>
          <a:xfrm>
            <a:off x="5617825" y="813750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775" algn="l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marL="914400" lvl="1" indent="-358775" algn="l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marL="1371600" lvl="2" indent="-358775" algn="l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marL="1828800" lvl="3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marL="2286000" lvl="4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marL="2743200" lvl="5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marL="3200400" lvl="6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marL="3657600" lvl="7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marL="4114800" lvl="8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5"/>
          </p:nvPr>
        </p:nvSpPr>
        <p:spPr>
          <a:xfrm>
            <a:off x="9584088" y="6837492"/>
            <a:ext cx="3481500" cy="10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6"/>
          </p:nvPr>
        </p:nvSpPr>
        <p:spPr>
          <a:xfrm>
            <a:off x="9584088" y="813750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775" algn="l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marL="914400" lvl="1" indent="-358775" algn="l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marL="1371600" lvl="2" indent="-358775" algn="l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marL="1828800" lvl="3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marL="2286000" lvl="4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marL="2743200" lvl="5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marL="3200400" lvl="6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marL="3657600" lvl="7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marL="4114800" lvl="8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7"/>
          </p:nvPr>
        </p:nvSpPr>
        <p:spPr>
          <a:xfrm>
            <a:off x="13550363" y="6837492"/>
            <a:ext cx="3481500" cy="10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8"/>
          </p:nvPr>
        </p:nvSpPr>
        <p:spPr>
          <a:xfrm>
            <a:off x="13550363" y="813750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775" algn="l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/>
            </a:lvl1pPr>
            <a:lvl2pPr marL="914400" lvl="1" indent="-358775" algn="l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/>
            </a:lvl2pPr>
            <a:lvl3pPr marL="1371600" lvl="2" indent="-358775" algn="l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/>
            </a:lvl3pPr>
            <a:lvl4pPr marL="1828800" lvl="3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/>
            </a:lvl4pPr>
            <a:lvl5pPr marL="2286000" lvl="4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/>
            </a:lvl5pPr>
            <a:lvl6pPr marL="2743200" lvl="5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6pPr>
            <a:lvl7pPr marL="3200400" lvl="6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7pPr>
            <a:lvl8pPr marL="3657600" lvl="7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8pPr>
            <a:lvl9pPr marL="4114800" lvl="8" indent="-358775" algn="l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-144662"/>
            <a:ext cx="18288118" cy="10431728"/>
            <a:chOff x="0" y="-38100"/>
            <a:chExt cx="4816592" cy="2747433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5"/>
          <p:cNvSpPr>
            <a:spLocks noGrp="1"/>
          </p:cNvSpPr>
          <p:nvPr>
            <p:ph type="pic" idx="2"/>
          </p:nvPr>
        </p:nvSpPr>
        <p:spPr>
          <a:xfrm>
            <a:off x="50" y="0"/>
            <a:ext cx="182880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3" name="Google Shape;53;p5"/>
          <p:cNvGrpSpPr/>
          <p:nvPr/>
        </p:nvGrpSpPr>
        <p:grpSpPr>
          <a:xfrm>
            <a:off x="6638356" y="-1149717"/>
            <a:ext cx="5011323" cy="5881018"/>
            <a:chOff x="0" y="-38100"/>
            <a:chExt cx="1319846" cy="1548900"/>
          </a:xfrm>
        </p:grpSpPr>
        <p:sp>
          <p:nvSpPr>
            <p:cNvPr id="54" name="Google Shape;54;p5"/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70"/>
              </a:srgbClr>
            </a:solidFill>
            <a:ln>
              <a:noFill/>
            </a:ln>
          </p:spPr>
        </p:sp>
        <p:sp>
          <p:nvSpPr>
            <p:cNvPr id="55" name="Google Shape;55;p5"/>
            <p:cNvSpPr txBox="1"/>
            <p:nvPr/>
          </p:nvSpPr>
          <p:spPr>
            <a:xfrm>
              <a:off x="0" y="-38100"/>
              <a:ext cx="1319700" cy="15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5"/>
          <p:cNvSpPr txBox="1"/>
          <p:nvPr/>
        </p:nvSpPr>
        <p:spPr>
          <a:xfrm>
            <a:off x="6828076" y="698153"/>
            <a:ext cx="4631700" cy="3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97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</a:t>
            </a:r>
            <a:endParaRPr dirty="0"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316350" y="5191470"/>
            <a:ext cx="17655300" cy="421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60" name="Google Shape;60;p6"/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61" name="Google Shape;61;p6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12043610" y="-160279"/>
            <a:ext cx="1990237" cy="4987582"/>
            <a:chOff x="0" y="-38100"/>
            <a:chExt cx="473100" cy="1185600"/>
          </a:xfrm>
        </p:grpSpPr>
        <p:sp>
          <p:nvSpPr>
            <p:cNvPr id="63" name="Google Shape;63;p6"/>
            <p:cNvSpPr/>
            <p:nvPr/>
          </p:nvSpPr>
          <p:spPr>
            <a:xfrm>
              <a:off x="0" y="0"/>
              <a:ext cx="473014" cy="1147411"/>
            </a:xfrm>
            <a:custGeom>
              <a:avLst/>
              <a:gdLst/>
              <a:ahLst/>
              <a:cxnLst/>
              <a:rect l="l" t="t" r="r" b="b"/>
              <a:pathLst>
                <a:path w="473014" h="1147411" extrusionOk="0">
                  <a:moveTo>
                    <a:pt x="0" y="0"/>
                  </a:moveTo>
                  <a:lnTo>
                    <a:pt x="473014" y="0"/>
                  </a:lnTo>
                  <a:lnTo>
                    <a:pt x="473014" y="1147411"/>
                  </a:lnTo>
                  <a:lnTo>
                    <a:pt x="0" y="1147411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64" name="Google Shape;64;p6"/>
            <p:cNvSpPr txBox="1"/>
            <p:nvPr/>
          </p:nvSpPr>
          <p:spPr>
            <a:xfrm>
              <a:off x="0" y="-38100"/>
              <a:ext cx="473100" cy="11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6"/>
          <p:cNvSpPr>
            <a:spLocks noGrp="1"/>
          </p:cNvSpPr>
          <p:nvPr>
            <p:ph type="pic" idx="2"/>
          </p:nvPr>
        </p:nvSpPr>
        <p:spPr>
          <a:xfrm>
            <a:off x="8586425" y="0"/>
            <a:ext cx="5256600" cy="4636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6"/>
          <p:cNvSpPr>
            <a:spLocks noGrp="1"/>
          </p:cNvSpPr>
          <p:nvPr>
            <p:ph type="pic" idx="3"/>
          </p:nvPr>
        </p:nvSpPr>
        <p:spPr>
          <a:xfrm>
            <a:off x="2243675" y="1629100"/>
            <a:ext cx="5256600" cy="77676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800650" y="5107375"/>
            <a:ext cx="9513000" cy="185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350"/>
              <a:buNone/>
              <a:defRPr sz="103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69" name="Google Shape;69;p6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70" name="Google Shape;70;p6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6"/>
          <p:cNvGrpSpPr/>
          <p:nvPr/>
        </p:nvGrpSpPr>
        <p:grpSpPr>
          <a:xfrm>
            <a:off x="1716360" y="4196362"/>
            <a:ext cx="1054380" cy="6090605"/>
            <a:chOff x="0" y="-38100"/>
            <a:chExt cx="250637" cy="1447800"/>
          </a:xfrm>
        </p:grpSpPr>
        <p:sp>
          <p:nvSpPr>
            <p:cNvPr id="72" name="Google Shape;72;p6"/>
            <p:cNvSpPr/>
            <p:nvPr/>
          </p:nvSpPr>
          <p:spPr>
            <a:xfrm>
              <a:off x="0" y="0"/>
              <a:ext cx="250637" cy="1409696"/>
            </a:xfrm>
            <a:custGeom>
              <a:avLst/>
              <a:gdLst/>
              <a:ahLst/>
              <a:cxnLst/>
              <a:rect l="l" t="t" r="r" b="b"/>
              <a:pathLst>
                <a:path w="250637" h="1409696" extrusionOk="0">
                  <a:moveTo>
                    <a:pt x="0" y="0"/>
                  </a:moveTo>
                  <a:lnTo>
                    <a:pt x="250637" y="0"/>
                  </a:lnTo>
                  <a:lnTo>
                    <a:pt x="250637" y="1409696"/>
                  </a:lnTo>
                  <a:lnTo>
                    <a:pt x="0" y="1409696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</p:sp>
        <p:sp>
          <p:nvSpPr>
            <p:cNvPr id="73" name="Google Shape;73;p6"/>
            <p:cNvSpPr txBox="1"/>
            <p:nvPr/>
          </p:nvSpPr>
          <p:spPr>
            <a:xfrm>
              <a:off x="0" y="-38100"/>
              <a:ext cx="250500" cy="14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" name="Google Shape;74;p6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w="38100" cap="flat" cmpd="sng">
            <a:solidFill>
              <a:srgbClr val="1F7C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6"/>
          <p:cNvSpPr txBox="1"/>
          <p:nvPr/>
        </p:nvSpPr>
        <p:spPr>
          <a:xfrm rot="-5400000">
            <a:off x="-2208235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 dirty="0"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1"/>
          </p:nvPr>
        </p:nvSpPr>
        <p:spPr>
          <a:xfrm>
            <a:off x="9086100" y="6948775"/>
            <a:ext cx="8227500" cy="251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125" algn="r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r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r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r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r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r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7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79" name="Google Shape;79;p7"/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80" name="Google Shape;80;p7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11312224" y="5724478"/>
            <a:ext cx="2766801" cy="3498084"/>
            <a:chOff x="0" y="-38100"/>
            <a:chExt cx="728700" cy="921300"/>
          </a:xfrm>
        </p:grpSpPr>
        <p:sp>
          <p:nvSpPr>
            <p:cNvPr id="82" name="Google Shape;82;p7"/>
            <p:cNvSpPr/>
            <p:nvPr/>
          </p:nvSpPr>
          <p:spPr>
            <a:xfrm>
              <a:off x="0" y="0"/>
              <a:ext cx="728580" cy="883065"/>
            </a:xfrm>
            <a:custGeom>
              <a:avLst/>
              <a:gdLst/>
              <a:ahLst/>
              <a:cxnLst/>
              <a:rect l="l" t="t" r="r" b="b"/>
              <a:pathLst>
                <a:path w="728580" h="883065" extrusionOk="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83" name="Google Shape;83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7"/>
          <p:cNvGrpSpPr/>
          <p:nvPr/>
        </p:nvGrpSpPr>
        <p:grpSpPr>
          <a:xfrm>
            <a:off x="11429492" y="5883062"/>
            <a:ext cx="2493709" cy="3230782"/>
            <a:chOff x="0" y="-38100"/>
            <a:chExt cx="656775" cy="850900"/>
          </a:xfrm>
        </p:grpSpPr>
        <p:sp>
          <p:nvSpPr>
            <p:cNvPr id="85" name="Google Shape;85;p7"/>
            <p:cNvSpPr/>
            <p:nvPr/>
          </p:nvSpPr>
          <p:spPr>
            <a:xfrm>
              <a:off x="0" y="0"/>
              <a:ext cx="656775" cy="812800"/>
            </a:xfrm>
            <a:custGeom>
              <a:avLst/>
              <a:gdLst/>
              <a:ahLst/>
              <a:cxnLst/>
              <a:rect l="l" t="t" r="r" b="b"/>
              <a:pathLst>
                <a:path w="656775" h="812800" extrusionOk="0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6" name="Google Shape;86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5911" y="6555475"/>
            <a:ext cx="1249775" cy="124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7"/>
          <p:cNvGrpSpPr/>
          <p:nvPr/>
        </p:nvGrpSpPr>
        <p:grpSpPr>
          <a:xfrm>
            <a:off x="3915483" y="3763335"/>
            <a:ext cx="11684250" cy="2239200"/>
            <a:chOff x="0" y="146"/>
            <a:chExt cx="15579000" cy="2985600"/>
          </a:xfrm>
        </p:grpSpPr>
        <p:cxnSp>
          <p:nvCxnSpPr>
            <p:cNvPr id="89" name="Google Shape;89;p7"/>
            <p:cNvCxnSpPr/>
            <p:nvPr/>
          </p:nvCxnSpPr>
          <p:spPr>
            <a:xfrm rot="10800000">
              <a:off x="25400" y="1593146"/>
              <a:ext cx="0" cy="139260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7"/>
            <p:cNvCxnSpPr/>
            <p:nvPr/>
          </p:nvCxnSpPr>
          <p:spPr>
            <a:xfrm rot="10800000">
              <a:off x="15553539" y="1593146"/>
              <a:ext cx="0" cy="139260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7"/>
            <p:cNvCxnSpPr/>
            <p:nvPr/>
          </p:nvCxnSpPr>
          <p:spPr>
            <a:xfrm rot="10800000">
              <a:off x="11706538" y="1593146"/>
              <a:ext cx="0" cy="139260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 rot="10800000">
              <a:off x="7738669" y="146"/>
              <a:ext cx="0" cy="298560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7"/>
            <p:cNvCxnSpPr/>
            <p:nvPr/>
          </p:nvCxnSpPr>
          <p:spPr>
            <a:xfrm rot="10800000">
              <a:off x="3821601" y="1593146"/>
              <a:ext cx="0" cy="139260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0" y="1593011"/>
              <a:ext cx="1557900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5" name="Google Shape;95;p7"/>
          <p:cNvGrpSpPr/>
          <p:nvPr/>
        </p:nvGrpSpPr>
        <p:grpSpPr>
          <a:xfrm>
            <a:off x="2479769" y="5724478"/>
            <a:ext cx="2766801" cy="3498084"/>
            <a:chOff x="0" y="-38100"/>
            <a:chExt cx="728700" cy="921300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728580" cy="883065"/>
            </a:xfrm>
            <a:custGeom>
              <a:avLst/>
              <a:gdLst/>
              <a:ahLst/>
              <a:cxnLst/>
              <a:rect l="l" t="t" r="r" b="b"/>
              <a:pathLst>
                <a:path w="728580" h="883065" extrusionOk="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97" name="Google Shape;97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5398521" y="5724478"/>
            <a:ext cx="2766801" cy="3498084"/>
            <a:chOff x="0" y="-38100"/>
            <a:chExt cx="728700" cy="921300"/>
          </a:xfrm>
        </p:grpSpPr>
        <p:sp>
          <p:nvSpPr>
            <p:cNvPr id="99" name="Google Shape;99;p7"/>
            <p:cNvSpPr/>
            <p:nvPr/>
          </p:nvSpPr>
          <p:spPr>
            <a:xfrm>
              <a:off x="0" y="0"/>
              <a:ext cx="728580" cy="883065"/>
            </a:xfrm>
            <a:custGeom>
              <a:avLst/>
              <a:gdLst/>
              <a:ahLst/>
              <a:cxnLst/>
              <a:rect l="l" t="t" r="r" b="b"/>
              <a:pathLst>
                <a:path w="728580" h="883065" extrusionOk="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100" name="Google Shape;100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8336323" y="5724478"/>
            <a:ext cx="2766801" cy="3498084"/>
            <a:chOff x="0" y="-38100"/>
            <a:chExt cx="728700" cy="921300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728580" cy="883065"/>
            </a:xfrm>
            <a:custGeom>
              <a:avLst/>
              <a:gdLst/>
              <a:ahLst/>
              <a:cxnLst/>
              <a:rect l="l" t="t" r="r" b="b"/>
              <a:pathLst>
                <a:path w="728580" h="883065" extrusionOk="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103" name="Google Shape;103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14216525" y="5724478"/>
            <a:ext cx="2766801" cy="3498084"/>
            <a:chOff x="0" y="-38100"/>
            <a:chExt cx="728700" cy="921300"/>
          </a:xfrm>
        </p:grpSpPr>
        <p:sp>
          <p:nvSpPr>
            <p:cNvPr id="105" name="Google Shape;105;p7"/>
            <p:cNvSpPr/>
            <p:nvPr/>
          </p:nvSpPr>
          <p:spPr>
            <a:xfrm>
              <a:off x="0" y="0"/>
              <a:ext cx="728580" cy="883065"/>
            </a:xfrm>
            <a:custGeom>
              <a:avLst/>
              <a:gdLst/>
              <a:ahLst/>
              <a:cxnLst/>
              <a:rect l="l" t="t" r="r" b="b"/>
              <a:pathLst>
                <a:path w="728580" h="883065" extrusionOk="0">
                  <a:moveTo>
                    <a:pt x="0" y="0"/>
                  </a:moveTo>
                  <a:lnTo>
                    <a:pt x="728580" y="0"/>
                  </a:lnTo>
                  <a:lnTo>
                    <a:pt x="728580" y="883065"/>
                  </a:lnTo>
                  <a:lnTo>
                    <a:pt x="0" y="883065"/>
                  </a:lnTo>
                  <a:close/>
                </a:path>
              </a:pathLst>
            </a:custGeom>
            <a:solidFill>
              <a:srgbClr val="B9D4EA"/>
            </a:solidFill>
            <a:ln>
              <a:noFill/>
            </a:ln>
          </p:spPr>
        </p:sp>
        <p:sp>
          <p:nvSpPr>
            <p:cNvPr id="106" name="Google Shape;106;p7"/>
            <p:cNvSpPr txBox="1"/>
            <p:nvPr/>
          </p:nvSpPr>
          <p:spPr>
            <a:xfrm>
              <a:off x="0" y="-38100"/>
              <a:ext cx="7287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2616087" y="5857872"/>
            <a:ext cx="2493709" cy="3230782"/>
            <a:chOff x="0" y="-38100"/>
            <a:chExt cx="656775" cy="850900"/>
          </a:xfrm>
        </p:grpSpPr>
        <p:sp>
          <p:nvSpPr>
            <p:cNvPr id="108" name="Google Shape;108;p7"/>
            <p:cNvSpPr/>
            <p:nvPr/>
          </p:nvSpPr>
          <p:spPr>
            <a:xfrm>
              <a:off x="0" y="0"/>
              <a:ext cx="656775" cy="812800"/>
            </a:xfrm>
            <a:custGeom>
              <a:avLst/>
              <a:gdLst/>
              <a:ahLst/>
              <a:cxnLst/>
              <a:rect l="l" t="t" r="r" b="b"/>
              <a:pathLst>
                <a:path w="656775" h="812800" extrusionOk="0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9" name="Google Shape;109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5553888" y="5883062"/>
            <a:ext cx="2493709" cy="3230782"/>
            <a:chOff x="0" y="-38100"/>
            <a:chExt cx="656775" cy="850900"/>
          </a:xfrm>
        </p:grpSpPr>
        <p:sp>
          <p:nvSpPr>
            <p:cNvPr id="111" name="Google Shape;111;p7"/>
            <p:cNvSpPr/>
            <p:nvPr/>
          </p:nvSpPr>
          <p:spPr>
            <a:xfrm>
              <a:off x="0" y="0"/>
              <a:ext cx="656775" cy="812800"/>
            </a:xfrm>
            <a:custGeom>
              <a:avLst/>
              <a:gdLst/>
              <a:ahLst/>
              <a:cxnLst/>
              <a:rect l="l" t="t" r="r" b="b"/>
              <a:pathLst>
                <a:path w="656775" h="812800" extrusionOk="0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2" name="Google Shape;112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7"/>
          <p:cNvGrpSpPr/>
          <p:nvPr/>
        </p:nvGrpSpPr>
        <p:grpSpPr>
          <a:xfrm>
            <a:off x="8491690" y="5883062"/>
            <a:ext cx="2493709" cy="3230782"/>
            <a:chOff x="0" y="-38100"/>
            <a:chExt cx="656775" cy="850900"/>
          </a:xfrm>
        </p:grpSpPr>
        <p:sp>
          <p:nvSpPr>
            <p:cNvPr id="114" name="Google Shape;114;p7"/>
            <p:cNvSpPr/>
            <p:nvPr/>
          </p:nvSpPr>
          <p:spPr>
            <a:xfrm>
              <a:off x="0" y="0"/>
              <a:ext cx="656775" cy="812800"/>
            </a:xfrm>
            <a:custGeom>
              <a:avLst/>
              <a:gdLst/>
              <a:ahLst/>
              <a:cxnLst/>
              <a:rect l="l" t="t" r="r" b="b"/>
              <a:pathLst>
                <a:path w="656775" h="812800" extrusionOk="0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5" name="Google Shape;115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14367293" y="5883062"/>
            <a:ext cx="2493709" cy="3230782"/>
            <a:chOff x="0" y="-38100"/>
            <a:chExt cx="656775" cy="850900"/>
          </a:xfrm>
        </p:grpSpPr>
        <p:sp>
          <p:nvSpPr>
            <p:cNvPr id="117" name="Google Shape;117;p7"/>
            <p:cNvSpPr/>
            <p:nvPr/>
          </p:nvSpPr>
          <p:spPr>
            <a:xfrm>
              <a:off x="0" y="0"/>
              <a:ext cx="656775" cy="812800"/>
            </a:xfrm>
            <a:custGeom>
              <a:avLst/>
              <a:gdLst/>
              <a:ahLst/>
              <a:cxnLst/>
              <a:rect l="l" t="t" r="r" b="b"/>
              <a:pathLst>
                <a:path w="656775" h="812800" extrusionOk="0">
                  <a:moveTo>
                    <a:pt x="0" y="0"/>
                  </a:moveTo>
                  <a:lnTo>
                    <a:pt x="656775" y="0"/>
                  </a:lnTo>
                  <a:lnTo>
                    <a:pt x="6567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8" name="Google Shape;118;p7"/>
            <p:cNvSpPr txBox="1"/>
            <p:nvPr/>
          </p:nvSpPr>
          <p:spPr>
            <a:xfrm>
              <a:off x="0" y="-38100"/>
              <a:ext cx="656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120" name="Google Shape;120;p7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21" name="Google Shape;121;p7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" name="Google Shape;122;p7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w="38100" cap="flat" cmpd="sng">
            <a:solidFill>
              <a:srgbClr val="1F7C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7"/>
          <p:cNvSpPr/>
          <p:nvPr/>
        </p:nvSpPr>
        <p:spPr>
          <a:xfrm>
            <a:off x="6255119" y="6619263"/>
            <a:ext cx="1091230" cy="1063453"/>
          </a:xfrm>
          <a:custGeom>
            <a:avLst/>
            <a:gdLst/>
            <a:ahLst/>
            <a:cxnLst/>
            <a:rect l="l" t="t" r="r" b="b"/>
            <a:pathLst>
              <a:path w="1091230" h="1063453" extrusionOk="0">
                <a:moveTo>
                  <a:pt x="0" y="0"/>
                </a:moveTo>
                <a:lnTo>
                  <a:pt x="1091230" y="0"/>
                </a:lnTo>
                <a:lnTo>
                  <a:pt x="1091230" y="1063453"/>
                </a:lnTo>
                <a:lnTo>
                  <a:pt x="0" y="1063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4" name="Google Shape;124;p7"/>
          <p:cNvSpPr/>
          <p:nvPr/>
        </p:nvSpPr>
        <p:spPr>
          <a:xfrm>
            <a:off x="15085233" y="6569897"/>
            <a:ext cx="1028910" cy="1193883"/>
          </a:xfrm>
          <a:custGeom>
            <a:avLst/>
            <a:gdLst/>
            <a:ahLst/>
            <a:cxnLst/>
            <a:rect l="l" t="t" r="r" b="b"/>
            <a:pathLst>
              <a:path w="1028910" h="1193883" extrusionOk="0">
                <a:moveTo>
                  <a:pt x="0" y="0"/>
                </a:moveTo>
                <a:lnTo>
                  <a:pt x="1028910" y="0"/>
                </a:lnTo>
                <a:lnTo>
                  <a:pt x="1028910" y="1193883"/>
                </a:lnTo>
                <a:lnTo>
                  <a:pt x="0" y="1193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7"/>
          <p:cNvSpPr/>
          <p:nvPr/>
        </p:nvSpPr>
        <p:spPr>
          <a:xfrm>
            <a:off x="9208564" y="6650961"/>
            <a:ext cx="1059944" cy="1087629"/>
          </a:xfrm>
          <a:custGeom>
            <a:avLst/>
            <a:gdLst/>
            <a:ahLst/>
            <a:cxnLst/>
            <a:rect l="l" t="t" r="r" b="b"/>
            <a:pathLst>
              <a:path w="1059944" h="1087629" extrusionOk="0">
                <a:moveTo>
                  <a:pt x="0" y="0"/>
                </a:moveTo>
                <a:lnTo>
                  <a:pt x="1059943" y="0"/>
                </a:lnTo>
                <a:lnTo>
                  <a:pt x="1059943" y="1087628"/>
                </a:lnTo>
                <a:lnTo>
                  <a:pt x="0" y="108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6" name="Google Shape;126;p7"/>
          <p:cNvGrpSpPr/>
          <p:nvPr/>
        </p:nvGrpSpPr>
        <p:grpSpPr>
          <a:xfrm>
            <a:off x="3430421" y="5384078"/>
            <a:ext cx="970158" cy="970158"/>
            <a:chOff x="0" y="0"/>
            <a:chExt cx="812800" cy="812800"/>
          </a:xfrm>
        </p:grpSpPr>
        <p:sp>
          <p:nvSpPr>
            <p:cNvPr id="127" name="Google Shape;127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7"/>
          <p:cNvSpPr txBox="1"/>
          <p:nvPr/>
        </p:nvSpPr>
        <p:spPr>
          <a:xfrm>
            <a:off x="3584644" y="5494304"/>
            <a:ext cx="6138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</a:t>
            </a:r>
            <a:endParaRPr dirty="0"/>
          </a:p>
        </p:txBody>
      </p:sp>
      <p:grpSp>
        <p:nvGrpSpPr>
          <p:cNvPr id="130" name="Google Shape;130;p7"/>
          <p:cNvGrpSpPr/>
          <p:nvPr/>
        </p:nvGrpSpPr>
        <p:grpSpPr>
          <a:xfrm>
            <a:off x="6296622" y="5384078"/>
            <a:ext cx="970158" cy="970158"/>
            <a:chOff x="0" y="0"/>
            <a:chExt cx="812800" cy="812800"/>
          </a:xfrm>
        </p:grpSpPr>
        <p:sp>
          <p:nvSpPr>
            <p:cNvPr id="131" name="Google Shape;131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7"/>
          <p:cNvSpPr txBox="1"/>
          <p:nvPr/>
        </p:nvSpPr>
        <p:spPr>
          <a:xfrm>
            <a:off x="6331946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02</a:t>
            </a:r>
            <a:endParaRPr dirty="0"/>
          </a:p>
        </p:txBody>
      </p:sp>
      <p:grpSp>
        <p:nvGrpSpPr>
          <p:cNvPr id="134" name="Google Shape;134;p7"/>
          <p:cNvGrpSpPr/>
          <p:nvPr/>
        </p:nvGrpSpPr>
        <p:grpSpPr>
          <a:xfrm>
            <a:off x="9234423" y="5384078"/>
            <a:ext cx="970158" cy="970158"/>
            <a:chOff x="0" y="0"/>
            <a:chExt cx="812800" cy="812800"/>
          </a:xfrm>
        </p:grpSpPr>
        <p:sp>
          <p:nvSpPr>
            <p:cNvPr id="135" name="Google Shape;135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7"/>
          <p:cNvSpPr txBox="1"/>
          <p:nvPr/>
        </p:nvSpPr>
        <p:spPr>
          <a:xfrm>
            <a:off x="9269747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03</a:t>
            </a:r>
            <a:endParaRPr dirty="0"/>
          </a:p>
        </p:txBody>
      </p:sp>
      <p:grpSp>
        <p:nvGrpSpPr>
          <p:cNvPr id="138" name="Google Shape;138;p7"/>
          <p:cNvGrpSpPr/>
          <p:nvPr/>
        </p:nvGrpSpPr>
        <p:grpSpPr>
          <a:xfrm>
            <a:off x="12210325" y="5384078"/>
            <a:ext cx="970158" cy="970158"/>
            <a:chOff x="0" y="0"/>
            <a:chExt cx="812800" cy="812800"/>
          </a:xfrm>
        </p:grpSpPr>
        <p:sp>
          <p:nvSpPr>
            <p:cNvPr id="139" name="Google Shape;139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7"/>
          <p:cNvSpPr txBox="1"/>
          <p:nvPr/>
        </p:nvSpPr>
        <p:spPr>
          <a:xfrm>
            <a:off x="12226599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04</a:t>
            </a:r>
            <a:endParaRPr dirty="0"/>
          </a:p>
        </p:txBody>
      </p:sp>
      <p:grpSp>
        <p:nvGrpSpPr>
          <p:cNvPr id="142" name="Google Shape;142;p7"/>
          <p:cNvGrpSpPr/>
          <p:nvPr/>
        </p:nvGrpSpPr>
        <p:grpSpPr>
          <a:xfrm>
            <a:off x="15114625" y="5384078"/>
            <a:ext cx="970158" cy="970158"/>
            <a:chOff x="0" y="0"/>
            <a:chExt cx="812800" cy="812800"/>
          </a:xfrm>
        </p:grpSpPr>
        <p:sp>
          <p:nvSpPr>
            <p:cNvPr id="143" name="Google Shape;143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 txBox="1"/>
          <p:nvPr/>
        </p:nvSpPr>
        <p:spPr>
          <a:xfrm>
            <a:off x="15149949" y="5494304"/>
            <a:ext cx="899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 b="0" i="0" u="none" strike="noStrike" cap="none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05</a:t>
            </a:r>
            <a:endParaRPr dirty="0"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125" y="6705558"/>
            <a:ext cx="1091225" cy="101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 rot="-5400000">
            <a:off x="-2208235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 dirty="0"/>
          </a:p>
        </p:txBody>
      </p:sp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3661600" y="387497"/>
            <a:ext cx="12192000" cy="341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ubTitle" idx="1"/>
          </p:nvPr>
        </p:nvSpPr>
        <p:spPr>
          <a:xfrm>
            <a:off x="2856283" y="8073750"/>
            <a:ext cx="20199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subTitle" idx="2"/>
          </p:nvPr>
        </p:nvSpPr>
        <p:spPr>
          <a:xfrm>
            <a:off x="5781500" y="8073750"/>
            <a:ext cx="20199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3"/>
          </p:nvPr>
        </p:nvSpPr>
        <p:spPr>
          <a:xfrm>
            <a:off x="8728825" y="8073750"/>
            <a:ext cx="20199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subTitle" idx="4"/>
          </p:nvPr>
        </p:nvSpPr>
        <p:spPr>
          <a:xfrm>
            <a:off x="11649875" y="8073750"/>
            <a:ext cx="20199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5"/>
          </p:nvPr>
        </p:nvSpPr>
        <p:spPr>
          <a:xfrm>
            <a:off x="14603975" y="8073750"/>
            <a:ext cx="20199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8"/>
          <p:cNvGrpSpPr/>
          <p:nvPr/>
        </p:nvGrpSpPr>
        <p:grpSpPr>
          <a:xfrm>
            <a:off x="1189071" y="-144662"/>
            <a:ext cx="17099043" cy="10431728"/>
            <a:chOff x="0" y="-38100"/>
            <a:chExt cx="4503422" cy="2747433"/>
          </a:xfrm>
        </p:grpSpPr>
        <p:sp>
          <p:nvSpPr>
            <p:cNvPr id="156" name="Google Shape;156;p8"/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</p:sp>
        <p:sp>
          <p:nvSpPr>
            <p:cNvPr id="157" name="Google Shape;157;p8"/>
            <p:cNvSpPr txBox="1"/>
            <p:nvPr/>
          </p:nvSpPr>
          <p:spPr>
            <a:xfrm>
              <a:off x="0" y="-38100"/>
              <a:ext cx="45033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>
            <a:spLocks noGrp="1"/>
          </p:cNvSpPr>
          <p:nvPr>
            <p:ph type="pic" idx="2"/>
          </p:nvPr>
        </p:nvSpPr>
        <p:spPr>
          <a:xfrm>
            <a:off x="12588238" y="-38362"/>
            <a:ext cx="5699700" cy="7461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9" name="Google Shape;159;p8"/>
          <p:cNvGrpSpPr/>
          <p:nvPr/>
        </p:nvGrpSpPr>
        <p:grpSpPr>
          <a:xfrm>
            <a:off x="0" y="-160279"/>
            <a:ext cx="1189060" cy="1350383"/>
            <a:chOff x="0" y="-38100"/>
            <a:chExt cx="282652" cy="32100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61" name="Google Shape;161;p8"/>
            <p:cNvSpPr txBox="1"/>
            <p:nvPr/>
          </p:nvSpPr>
          <p:spPr>
            <a:xfrm>
              <a:off x="0" y="-38100"/>
              <a:ext cx="282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189071" y="7224584"/>
            <a:ext cx="17099380" cy="3062971"/>
            <a:chOff x="0" y="-38100"/>
            <a:chExt cx="4064700" cy="728100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064559" cy="689862"/>
            </a:xfrm>
            <a:custGeom>
              <a:avLst/>
              <a:gdLst/>
              <a:ahLst/>
              <a:cxnLst/>
              <a:rect l="l" t="t" r="r" b="b"/>
              <a:pathLst>
                <a:path w="4064559" h="689862" extrusionOk="0">
                  <a:moveTo>
                    <a:pt x="0" y="0"/>
                  </a:moveTo>
                  <a:lnTo>
                    <a:pt x="4064559" y="0"/>
                  </a:lnTo>
                  <a:lnTo>
                    <a:pt x="4064559" y="689862"/>
                  </a:lnTo>
                  <a:lnTo>
                    <a:pt x="0" y="689862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</p:sp>
        <p:sp>
          <p:nvSpPr>
            <p:cNvPr id="164" name="Google Shape;164;p8"/>
            <p:cNvSpPr txBox="1"/>
            <p:nvPr/>
          </p:nvSpPr>
          <p:spPr>
            <a:xfrm>
              <a:off x="0" y="-38100"/>
              <a:ext cx="40647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" name="Google Shape;165;p8"/>
          <p:cNvCxnSpPr/>
          <p:nvPr/>
        </p:nvCxnSpPr>
        <p:spPr>
          <a:xfrm rot="10800000">
            <a:off x="580630" y="2076959"/>
            <a:ext cx="0" cy="1858800"/>
          </a:xfrm>
          <a:prstGeom prst="straightConnector1">
            <a:avLst/>
          </a:prstGeom>
          <a:noFill/>
          <a:ln w="38100" cap="flat" cmpd="sng">
            <a:solidFill>
              <a:srgbClr val="1F7C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8"/>
          <p:cNvSpPr txBox="1"/>
          <p:nvPr/>
        </p:nvSpPr>
        <p:spPr>
          <a:xfrm rot="-5400000">
            <a:off x="-2208235" y="6543163"/>
            <a:ext cx="557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000000"/>
                </a:solidFill>
                <a:latin typeface="Jaldi"/>
                <a:ea typeface="Jaldi"/>
                <a:cs typeface="Jaldi"/>
                <a:sym typeface="Jaldi"/>
              </a:rPr>
              <a:t>OKR PLANNING INFOGRAPHIC</a:t>
            </a:r>
            <a:endParaRPr dirty="0"/>
          </a:p>
        </p:txBody>
      </p:sp>
      <p:sp>
        <p:nvSpPr>
          <p:cNvPr id="167" name="Google Shape;167;p8"/>
          <p:cNvSpPr txBox="1">
            <a:spLocks noGrp="1"/>
          </p:cNvSpPr>
          <p:nvPr>
            <p:ph type="subTitle" idx="1"/>
          </p:nvPr>
        </p:nvSpPr>
        <p:spPr>
          <a:xfrm>
            <a:off x="2576275" y="7906557"/>
            <a:ext cx="2925300" cy="43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50"/>
              <a:buNone/>
              <a:defRPr sz="245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body" idx="3"/>
          </p:nvPr>
        </p:nvSpPr>
        <p:spPr>
          <a:xfrm>
            <a:off x="2360238" y="861338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6075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1pPr>
            <a:lvl2pPr marL="914400" lvl="1" indent="-346075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2pPr>
            <a:lvl3pPr marL="1371600" lvl="2" indent="-346075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3pPr>
            <a:lvl4pPr marL="1828800" lvl="3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4pPr>
            <a:lvl5pPr marL="2286000" lvl="4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»"/>
              <a:defRPr sz="1850">
                <a:solidFill>
                  <a:schemeClr val="lt1"/>
                </a:solidFill>
              </a:defRPr>
            </a:lvl5pPr>
            <a:lvl6pPr marL="2743200" lvl="5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6pPr>
            <a:lvl7pPr marL="3200400" lvl="6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7pPr>
            <a:lvl8pPr marL="3657600" lvl="7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8pPr>
            <a:lvl9pPr marL="4114800" lvl="8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subTitle" idx="4"/>
          </p:nvPr>
        </p:nvSpPr>
        <p:spPr>
          <a:xfrm>
            <a:off x="13975550" y="7906557"/>
            <a:ext cx="2925300" cy="43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50"/>
              <a:buNone/>
              <a:defRPr sz="2450" b="1">
                <a:solidFill>
                  <a:schemeClr val="lt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body" idx="5"/>
          </p:nvPr>
        </p:nvSpPr>
        <p:spPr>
          <a:xfrm>
            <a:off x="13759513" y="861338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6075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1pPr>
            <a:lvl2pPr marL="914400" lvl="1" indent="-346075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2pPr>
            <a:lvl3pPr marL="1371600" lvl="2" indent="-346075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3pPr>
            <a:lvl4pPr marL="1828800" lvl="3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–"/>
              <a:defRPr sz="1850">
                <a:solidFill>
                  <a:schemeClr val="lt1"/>
                </a:solidFill>
              </a:defRPr>
            </a:lvl4pPr>
            <a:lvl5pPr marL="2286000" lvl="4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»"/>
              <a:defRPr sz="1850">
                <a:solidFill>
                  <a:schemeClr val="lt1"/>
                </a:solidFill>
              </a:defRPr>
            </a:lvl5pPr>
            <a:lvl6pPr marL="2743200" lvl="5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6pPr>
            <a:lvl7pPr marL="3200400" lvl="6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7pPr>
            <a:lvl8pPr marL="3657600" lvl="7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8pPr>
            <a:lvl9pPr marL="4114800" lvl="8" indent="-34607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  <a:defRPr sz="18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subTitle" idx="6"/>
          </p:nvPr>
        </p:nvSpPr>
        <p:spPr>
          <a:xfrm>
            <a:off x="8275913" y="571657"/>
            <a:ext cx="2925300" cy="43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450"/>
              <a:buNone/>
              <a:defRPr sz="24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5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body" idx="7"/>
          </p:nvPr>
        </p:nvSpPr>
        <p:spPr>
          <a:xfrm>
            <a:off x="8059875" y="1278480"/>
            <a:ext cx="3357300" cy="8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6075" rtl="0">
              <a:spcBef>
                <a:spcPts val="640"/>
              </a:spcBef>
              <a:spcAft>
                <a:spcPts val="0"/>
              </a:spcAft>
              <a:buSzPts val="1850"/>
              <a:buChar char="•"/>
              <a:defRPr sz="1850"/>
            </a:lvl1pPr>
            <a:lvl2pPr marL="914400" lvl="1" indent="-346075" rtl="0">
              <a:spcBef>
                <a:spcPts val="560"/>
              </a:spcBef>
              <a:spcAft>
                <a:spcPts val="0"/>
              </a:spcAft>
              <a:buSzPts val="1850"/>
              <a:buChar char="–"/>
              <a:defRPr sz="1850"/>
            </a:lvl2pPr>
            <a:lvl3pPr marL="1371600" lvl="2" indent="-346075" rtl="0">
              <a:spcBef>
                <a:spcPts val="480"/>
              </a:spcBef>
              <a:spcAft>
                <a:spcPts val="0"/>
              </a:spcAft>
              <a:buSzPts val="1850"/>
              <a:buChar char="•"/>
              <a:defRPr sz="1850"/>
            </a:lvl3pPr>
            <a:lvl4pPr marL="1828800" lvl="3" indent="-346075" rtl="0">
              <a:spcBef>
                <a:spcPts val="400"/>
              </a:spcBef>
              <a:spcAft>
                <a:spcPts val="0"/>
              </a:spcAft>
              <a:buSzPts val="1850"/>
              <a:buChar char="–"/>
              <a:defRPr sz="1850"/>
            </a:lvl4pPr>
            <a:lvl5pPr marL="2286000" lvl="4" indent="-346075" rtl="0">
              <a:spcBef>
                <a:spcPts val="400"/>
              </a:spcBef>
              <a:spcAft>
                <a:spcPts val="0"/>
              </a:spcAft>
              <a:buSzPts val="1850"/>
              <a:buChar char="»"/>
              <a:defRPr sz="1850"/>
            </a:lvl5pPr>
            <a:lvl6pPr marL="2743200" lvl="5" indent="-346075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6pPr>
            <a:lvl7pPr marL="3200400" lvl="6" indent="-346075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7pPr>
            <a:lvl8pPr marL="3657600" lvl="7" indent="-346075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8pPr>
            <a:lvl9pPr marL="4114800" lvl="8" indent="-346075" rtl="0">
              <a:spcBef>
                <a:spcPts val="400"/>
              </a:spcBef>
              <a:spcAft>
                <a:spcPts val="0"/>
              </a:spcAft>
              <a:buSzPts val="1850"/>
              <a:buChar char="•"/>
              <a:defRPr sz="1850"/>
            </a:lvl9pPr>
          </a:lstStyle>
          <a:p>
            <a:endParaRPr/>
          </a:p>
        </p:txBody>
      </p:sp>
      <p:sp>
        <p:nvSpPr>
          <p:cNvPr id="173" name="Google Shape;173;p8"/>
          <p:cNvSpPr>
            <a:spLocks noGrp="1"/>
          </p:cNvSpPr>
          <p:nvPr>
            <p:ph type="pic" idx="8"/>
          </p:nvPr>
        </p:nvSpPr>
        <p:spPr>
          <a:xfrm>
            <a:off x="1189100" y="0"/>
            <a:ext cx="5699700" cy="746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8"/>
          <p:cNvSpPr>
            <a:spLocks noGrp="1"/>
          </p:cNvSpPr>
          <p:nvPr>
            <p:ph type="pic" idx="9"/>
          </p:nvPr>
        </p:nvSpPr>
        <p:spPr>
          <a:xfrm>
            <a:off x="6888688" y="2825950"/>
            <a:ext cx="5699700" cy="746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6350" y="1018775"/>
            <a:ext cx="17655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0"/>
              <a:buFont typeface="Julius Sans One"/>
              <a:buNone/>
              <a:defRPr sz="825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2999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877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1pPr>
            <a:lvl2pPr marL="914400" marR="0" lvl="1" indent="-35877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–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2pPr>
            <a:lvl3pPr marL="1371600" marR="0" lvl="2" indent="-3587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3pPr>
            <a:lvl4pPr marL="1828800" marR="0" lvl="3" indent="-3587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–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4pPr>
            <a:lvl5pPr marL="2286000" marR="0" lvl="4" indent="-3587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»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5pPr>
            <a:lvl6pPr marL="2743200" marR="0" lvl="5" indent="-3587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6pPr>
            <a:lvl7pPr marL="3200400" marR="0" lvl="6" indent="-3587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7pPr>
            <a:lvl8pPr marL="3657600" marR="0" lvl="7" indent="-3587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8pPr>
            <a:lvl9pPr marL="4114800" marR="0" lvl="8" indent="-3587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Jaldi"/>
              <a:buChar char="•"/>
              <a:defRPr sz="2050" i="0" u="none" strike="noStrike" cap="none">
                <a:solidFill>
                  <a:schemeClr val="dk1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yuleri/shiny-air-quality-a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your-shinyapps-username.shinyapps.io/app-name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sayuleri/shiny-air-quality-app/main/final_datasetfile.csv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k-air.defra.gov.uk/library/annualreport/index" TargetMode="External"/><Relationship Id="rId7" Type="http://schemas.openxmlformats.org/officeDocument/2006/relationships/hyperlink" Target="https://www.aeroqual.com/blog/air-quality-inde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scitotenv.2020.138320" TargetMode="External"/><Relationship Id="rId5" Type="http://schemas.openxmlformats.org/officeDocument/2006/relationships/hyperlink" Target="https://doi.org/10.1109/ACCESS.2020.2993478" TargetMode="External"/><Relationship Id="rId4" Type="http://schemas.openxmlformats.org/officeDocument/2006/relationships/hyperlink" Target="https://doi.org/10.1007/s40201-024-00900-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envman.2020.111314" TargetMode="External"/><Relationship Id="rId7" Type="http://schemas.openxmlformats.org/officeDocument/2006/relationships/hyperlink" Target="https://doi.org/10.1016/j.etap.2020.11021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scitotenv.2020.138320" TargetMode="External"/><Relationship Id="rId5" Type="http://schemas.openxmlformats.org/officeDocument/2006/relationships/hyperlink" Target="https://doi.org/10.1016/j.envpol.2020.114385" TargetMode="External"/><Relationship Id="rId4" Type="http://schemas.openxmlformats.org/officeDocument/2006/relationships/hyperlink" Target="https://doi.org/10.1016/j.scitotenv.2020.13812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59;p13">
            <a:extLst>
              <a:ext uri="{FF2B5EF4-FFF2-40B4-BE49-F238E27FC236}">
                <a16:creationId xmlns:a16="http://schemas.microsoft.com/office/drawing/2014/main" id="{ACADBAC4-D1CC-4E3A-D62D-1087E88DBD8D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6" name="Google Shape;260;p13">
              <a:extLst>
                <a:ext uri="{FF2B5EF4-FFF2-40B4-BE49-F238E27FC236}">
                  <a16:creationId xmlns:a16="http://schemas.microsoft.com/office/drawing/2014/main" id="{CDE66C85-30AD-D766-F044-6A16D047A68C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7" name="Google Shape;261;p13">
              <a:extLst>
                <a:ext uri="{FF2B5EF4-FFF2-40B4-BE49-F238E27FC236}">
                  <a16:creationId xmlns:a16="http://schemas.microsoft.com/office/drawing/2014/main" id="{C3B1AD6C-B83C-72D3-E55C-74489E1E2CEF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1628981" y="-144661"/>
            <a:ext cx="16659019" cy="10431661"/>
            <a:chOff x="0" y="-38100"/>
            <a:chExt cx="4387561" cy="2747433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387560" cy="2709333"/>
            </a:xfrm>
            <a:custGeom>
              <a:avLst/>
              <a:gdLst/>
              <a:ahLst/>
              <a:cxnLst/>
              <a:rect l="l" t="t" r="r" b="b"/>
              <a:pathLst>
                <a:path w="4387560" h="2709333" extrusionOk="0">
                  <a:moveTo>
                    <a:pt x="0" y="0"/>
                  </a:moveTo>
                  <a:lnTo>
                    <a:pt x="4387560" y="0"/>
                  </a:lnTo>
                  <a:lnTo>
                    <a:pt x="43875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0" y="-38100"/>
              <a:ext cx="4387561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 amt="25000"/>
          </a:blip>
          <a:srcRect t="11741" b="26506"/>
          <a:stretch/>
        </p:blipFill>
        <p:spPr>
          <a:xfrm>
            <a:off x="1628981" y="-64698"/>
            <a:ext cx="1665901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9"/>
          <p:cNvGrpSpPr/>
          <p:nvPr/>
        </p:nvGrpSpPr>
        <p:grpSpPr>
          <a:xfrm>
            <a:off x="0" y="-160280"/>
            <a:ext cx="1628981" cy="1789261"/>
            <a:chOff x="0" y="-38100"/>
            <a:chExt cx="387223" cy="425323"/>
          </a:xfrm>
        </p:grpSpPr>
        <p:sp>
          <p:nvSpPr>
            <p:cNvPr id="184" name="Google Shape;184;p9"/>
            <p:cNvSpPr/>
            <p:nvPr/>
          </p:nvSpPr>
          <p:spPr>
            <a:xfrm>
              <a:off x="0" y="0"/>
              <a:ext cx="387223" cy="387223"/>
            </a:xfrm>
            <a:custGeom>
              <a:avLst/>
              <a:gdLst/>
              <a:ahLst/>
              <a:cxnLst/>
              <a:rect l="l" t="t" r="r" b="b"/>
              <a:pathLst>
                <a:path w="387223" h="387223" extrusionOk="0">
                  <a:moveTo>
                    <a:pt x="0" y="0"/>
                  </a:moveTo>
                  <a:lnTo>
                    <a:pt x="387223" y="0"/>
                  </a:lnTo>
                  <a:lnTo>
                    <a:pt x="387223" y="387223"/>
                  </a:lnTo>
                  <a:lnTo>
                    <a:pt x="0" y="38722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85" name="Google Shape;185;p9"/>
            <p:cNvSpPr txBox="1"/>
            <p:nvPr/>
          </p:nvSpPr>
          <p:spPr>
            <a:xfrm>
              <a:off x="0" y="-38100"/>
              <a:ext cx="387223" cy="42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9"/>
          <p:cNvSpPr txBox="1"/>
          <p:nvPr/>
        </p:nvSpPr>
        <p:spPr>
          <a:xfrm>
            <a:off x="4525484" y="1633059"/>
            <a:ext cx="11489635" cy="223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 Deep Dive on Asian Air Quality Index and Future Trend</a:t>
            </a:r>
            <a:r>
              <a:rPr lang="en-US" altLang="zh-CN" sz="6000" dirty="0">
                <a:solidFill>
                  <a:srgbClr val="FFFFFF"/>
                </a:solidFill>
                <a:latin typeface="Julius Sans One"/>
                <a:sym typeface="Julius Sans One"/>
              </a:rPr>
              <a:t> </a:t>
            </a:r>
            <a:r>
              <a:rPr lang="en-US" sz="8500" dirty="0">
                <a:solidFill>
                  <a:srgbClr val="FFFFFF"/>
                </a:solidFill>
                <a:latin typeface="Julius Sans One"/>
                <a:sym typeface="Julius Sans One"/>
              </a:rPr>
              <a:t> </a:t>
            </a:r>
            <a:endParaRPr lang="en-US" sz="8500" dirty="0">
              <a:solidFill>
                <a:srgbClr val="FFFFFF"/>
              </a:solidFill>
              <a:latin typeface="Julius Sans On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05BDD3-EBC8-8741-A9AC-7DE52EC7CA6E}"/>
              </a:ext>
            </a:extLst>
          </p:cNvPr>
          <p:cNvSpPr txBox="1"/>
          <p:nvPr/>
        </p:nvSpPr>
        <p:spPr>
          <a:xfrm>
            <a:off x="2825341" y="4897508"/>
            <a:ext cx="34861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Group 13</a:t>
            </a:r>
          </a:p>
        </p:txBody>
      </p:sp>
      <p:graphicFrame>
        <p:nvGraphicFramePr>
          <p:cNvPr id="4" name="表格 1">
            <a:extLst>
              <a:ext uri="{FF2B5EF4-FFF2-40B4-BE49-F238E27FC236}">
                <a16:creationId xmlns:a16="http://schemas.microsoft.com/office/drawing/2014/main" id="{D7528823-B0AF-2D27-953D-7AAAA8AF7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88393"/>
              </p:ext>
            </p:extLst>
          </p:nvPr>
        </p:nvGraphicFramePr>
        <p:xfrm>
          <a:off x="2825341" y="5526850"/>
          <a:ext cx="14889923" cy="3891474"/>
        </p:xfrm>
        <a:graphic>
          <a:graphicData uri="http://schemas.openxmlformats.org/drawingml/2006/table">
            <a:tbl>
              <a:tblPr firstRow="1" bandRow="1">
                <a:tableStyleId>{63530976-72C8-4E75-B1E2-FC196B3086CF}</a:tableStyleId>
              </a:tblPr>
              <a:tblGrid>
                <a:gridCol w="4911312">
                  <a:extLst>
                    <a:ext uri="{9D8B030D-6E8A-4147-A177-3AD203B41FA5}">
                      <a16:colId xmlns:a16="http://schemas.microsoft.com/office/drawing/2014/main" val="1034542558"/>
                    </a:ext>
                  </a:extLst>
                </a:gridCol>
                <a:gridCol w="4911312">
                  <a:extLst>
                    <a:ext uri="{9D8B030D-6E8A-4147-A177-3AD203B41FA5}">
                      <a16:colId xmlns:a16="http://schemas.microsoft.com/office/drawing/2014/main" val="4019502478"/>
                    </a:ext>
                  </a:extLst>
                </a:gridCol>
                <a:gridCol w="5067299">
                  <a:extLst>
                    <a:ext uri="{9D8B030D-6E8A-4147-A177-3AD203B41FA5}">
                      <a16:colId xmlns:a16="http://schemas.microsoft.com/office/drawing/2014/main" val="1950348325"/>
                    </a:ext>
                  </a:extLst>
                </a:gridCol>
              </a:tblGrid>
              <a:tr h="6723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/>
                        <a:t>Matric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320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02657"/>
                  </a:ext>
                </a:extLst>
              </a:tr>
              <a:tr h="6723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CHEN HUI LIN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23113750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Group Leader / Detective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18566"/>
                  </a:ext>
                </a:extLst>
              </a:tr>
              <a:tr h="6723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LOONG</a:t>
                      </a:r>
                      <a:r>
                        <a:rPr lang="zh-CN" altLang="en-US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SHIH-WAI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24059242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</a:rPr>
                        <a:t>Detective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18972"/>
                  </a:ext>
                </a:extLst>
              </a:tr>
              <a:tr h="624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WANG</a:t>
                      </a: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 SHI </a:t>
                      </a:r>
                      <a:r>
                        <a:rPr lang="en-US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BO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23111363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cap="none" baseline="0" noProof="0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440297"/>
                  </a:ext>
                </a:extLst>
              </a:tr>
              <a:tr h="624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ZHANG YAN WEI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22102113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Maker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05452"/>
                  </a:ext>
                </a:extLst>
              </a:tr>
              <a:tr h="624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QIU YIMEI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sz="3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23052209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3200" b="0" i="0" u="none" strike="noStrike" baseline="0" noProof="0" dirty="0">
                          <a:solidFill>
                            <a:srgbClr val="000000"/>
                          </a:solidFill>
                          <a:latin typeface="Arial"/>
                        </a:rPr>
                        <a:t>Oracle / Secretary</a:t>
                      </a:r>
                      <a:endParaRPr lang="zh-CN" sz="3200" b="0" i="0" u="none" strike="noStrike" baseline="0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388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9;p13">
            <a:extLst>
              <a:ext uri="{FF2B5EF4-FFF2-40B4-BE49-F238E27FC236}">
                <a16:creationId xmlns:a16="http://schemas.microsoft.com/office/drawing/2014/main" id="{0188F5B9-FD85-1943-5103-284D57180ABE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3" name="Google Shape;260;p13">
              <a:extLst>
                <a:ext uri="{FF2B5EF4-FFF2-40B4-BE49-F238E27FC236}">
                  <a16:creationId xmlns:a16="http://schemas.microsoft.com/office/drawing/2014/main" id="{DE77FC0D-854C-4D07-F3CC-F023DEA9D236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7" name="Google Shape;261;p13">
              <a:extLst>
                <a:ext uri="{FF2B5EF4-FFF2-40B4-BE49-F238E27FC236}">
                  <a16:creationId xmlns:a16="http://schemas.microsoft.com/office/drawing/2014/main" id="{922532CC-965A-9A95-726D-796E8CD1D47C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44311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Modeling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AC5800-6BB2-98EF-5F17-D70B9B3E3ECF}"/>
              </a:ext>
            </a:extLst>
          </p:cNvPr>
          <p:cNvSpPr/>
          <p:nvPr/>
        </p:nvSpPr>
        <p:spPr>
          <a:xfrm>
            <a:off x="2190749" y="1333499"/>
            <a:ext cx="3825875" cy="8096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ea typeface="宋体"/>
                <a:cs typeface="Arial"/>
              </a:rPr>
              <a:t>SARIMA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ECB1C86-043F-38A0-2255-716D845BC433}"/>
              </a:ext>
            </a:extLst>
          </p:cNvPr>
          <p:cNvSpPr/>
          <p:nvPr/>
        </p:nvSpPr>
        <p:spPr>
          <a:xfrm>
            <a:off x="12461874" y="1333499"/>
            <a:ext cx="3444875" cy="8096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3600" b="1">
                <a:solidFill>
                  <a:srgbClr val="00B0F0"/>
                </a:solidFill>
                <a:ea typeface="宋体"/>
                <a:cs typeface="Arial"/>
              </a:rPr>
              <a:t>SARIMAX</a:t>
            </a:r>
            <a:r>
              <a:rPr lang="zh-CN" altLang="en-US" sz="3600">
                <a:solidFill>
                  <a:srgbClr val="00B0F0"/>
                </a:solidFill>
                <a:ea typeface="宋体"/>
                <a:cs typeface="Arial"/>
              </a:rPr>
              <a:t> 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A09D271-AAC0-3787-612B-E2D29279485B}"/>
              </a:ext>
            </a:extLst>
          </p:cNvPr>
          <p:cNvSpPr/>
          <p:nvPr/>
        </p:nvSpPr>
        <p:spPr>
          <a:xfrm>
            <a:off x="6857999" y="7397749"/>
            <a:ext cx="4064000" cy="6508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3600" b="1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Model Building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DDA1A28-3AEE-46D8-B5FB-9C29032E1246}"/>
              </a:ext>
            </a:extLst>
          </p:cNvPr>
          <p:cNvSpPr/>
          <p:nvPr/>
        </p:nvSpPr>
        <p:spPr>
          <a:xfrm>
            <a:off x="7016749" y="5984874"/>
            <a:ext cx="3762375" cy="76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altLang="zh-CN" sz="3600" b="1" dirty="0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Standardization</a:t>
            </a:r>
            <a:endParaRPr lang="zh-CN" altLang="en-US" sz="3600" b="1">
              <a:solidFill>
                <a:schemeClr val="accent2">
                  <a:lumMod val="49000"/>
                </a:schemeClr>
              </a:solidFill>
              <a:ea typeface="宋体"/>
              <a:cs typeface="Arial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A1BBED-D0F8-7EFA-6E29-384D9E36B80B}"/>
              </a:ext>
            </a:extLst>
          </p:cNvPr>
          <p:cNvSpPr/>
          <p:nvPr/>
        </p:nvSpPr>
        <p:spPr>
          <a:xfrm>
            <a:off x="7238999" y="4190999"/>
            <a:ext cx="3317875" cy="9525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3600" b="1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Data Splitting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DC97148-36C7-8606-4DAE-D1BB97EEEEF8}"/>
              </a:ext>
            </a:extLst>
          </p:cNvPr>
          <p:cNvSpPr/>
          <p:nvPr/>
        </p:nvSpPr>
        <p:spPr>
          <a:xfrm>
            <a:off x="7032624" y="2571749"/>
            <a:ext cx="3587750" cy="1016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altLang="zh-CN" sz="3600" b="1" dirty="0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Country Selection</a:t>
            </a:r>
            <a:endParaRPr lang="zh-CN" altLang="en-US" sz="3600" b="1">
              <a:solidFill>
                <a:schemeClr val="accent2">
                  <a:lumMod val="49000"/>
                </a:schemeClr>
              </a:solidFill>
              <a:ea typeface="宋体"/>
              <a:cs typeface="Arial"/>
            </a:endParaRPr>
          </a:p>
        </p:txBody>
      </p:sp>
      <p:sp>
        <p:nvSpPr>
          <p:cNvPr id="27" name="箭头: 直角上 26">
            <a:extLst>
              <a:ext uri="{FF2B5EF4-FFF2-40B4-BE49-F238E27FC236}">
                <a16:creationId xmlns:a16="http://schemas.microsoft.com/office/drawing/2014/main" id="{514E9232-A74A-8142-2F4E-F43C61353AF3}"/>
              </a:ext>
            </a:extLst>
          </p:cNvPr>
          <p:cNvSpPr/>
          <p:nvPr/>
        </p:nvSpPr>
        <p:spPr>
          <a:xfrm rot="10800000">
            <a:off x="9366251" y="1587498"/>
            <a:ext cx="3095625" cy="952500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直角上 27">
            <a:extLst>
              <a:ext uri="{FF2B5EF4-FFF2-40B4-BE49-F238E27FC236}">
                <a16:creationId xmlns:a16="http://schemas.microsoft.com/office/drawing/2014/main" id="{1825A2EE-DFC5-E61C-C7DF-B2E355168678}"/>
              </a:ext>
            </a:extLst>
          </p:cNvPr>
          <p:cNvSpPr/>
          <p:nvPr/>
        </p:nvSpPr>
        <p:spPr>
          <a:xfrm rot="10800000" flipH="1">
            <a:off x="6080125" y="1587500"/>
            <a:ext cx="2809875" cy="9525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F8E34554-F234-9A66-3EDC-1D8DCFB58462}"/>
              </a:ext>
            </a:extLst>
          </p:cNvPr>
          <p:cNvSpPr/>
          <p:nvPr/>
        </p:nvSpPr>
        <p:spPr>
          <a:xfrm>
            <a:off x="8302624" y="3587750"/>
            <a:ext cx="603250" cy="6032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3345B126-8787-3D7A-AC01-F7FB0158AD64}"/>
              </a:ext>
            </a:extLst>
          </p:cNvPr>
          <p:cNvSpPr/>
          <p:nvPr/>
        </p:nvSpPr>
        <p:spPr>
          <a:xfrm>
            <a:off x="8302624" y="5143499"/>
            <a:ext cx="666750" cy="8413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ECCBF21D-69B9-2454-FE5B-D8715B943541}"/>
              </a:ext>
            </a:extLst>
          </p:cNvPr>
          <p:cNvSpPr/>
          <p:nvPr/>
        </p:nvSpPr>
        <p:spPr>
          <a:xfrm>
            <a:off x="9366249" y="3587750"/>
            <a:ext cx="571500" cy="60325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D366CA62-95E5-85A7-A18C-242B466E8D1C}"/>
              </a:ext>
            </a:extLst>
          </p:cNvPr>
          <p:cNvSpPr/>
          <p:nvPr/>
        </p:nvSpPr>
        <p:spPr>
          <a:xfrm>
            <a:off x="10556875" y="4397375"/>
            <a:ext cx="1841500" cy="53975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CB30F79-DC6D-5B9C-7843-3903628CFFD4}"/>
              </a:ext>
            </a:extLst>
          </p:cNvPr>
          <p:cNvSpPr/>
          <p:nvPr/>
        </p:nvSpPr>
        <p:spPr>
          <a:xfrm>
            <a:off x="12398374" y="4079874"/>
            <a:ext cx="3508375" cy="11747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ea typeface="宋体"/>
                <a:cs typeface="Arial"/>
              </a:rPr>
              <a:t>Exogenous Variables</a:t>
            </a:r>
            <a:endParaRPr lang="zh-CN" altLang="en-US" sz="3600" b="1">
              <a:solidFill>
                <a:srgbClr val="00B0F0"/>
              </a:solidFill>
              <a:ea typeface="宋体"/>
              <a:cs typeface="Arial"/>
            </a:endParaRPr>
          </a:p>
        </p:txBody>
      </p:sp>
      <p:sp>
        <p:nvSpPr>
          <p:cNvPr id="37" name="箭头: 直角上 36">
            <a:extLst>
              <a:ext uri="{FF2B5EF4-FFF2-40B4-BE49-F238E27FC236}">
                <a16:creationId xmlns:a16="http://schemas.microsoft.com/office/drawing/2014/main" id="{CE762D0B-3D5E-49E3-FCDD-9B313D42452B}"/>
              </a:ext>
            </a:extLst>
          </p:cNvPr>
          <p:cNvSpPr/>
          <p:nvPr/>
        </p:nvSpPr>
        <p:spPr>
          <a:xfrm rot="16200000" flipH="1">
            <a:off x="11965097" y="4092059"/>
            <a:ext cx="1428750" cy="3810000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A7FF9A3D-44D9-EF9B-DB95-5B58A97E296F}"/>
              </a:ext>
            </a:extLst>
          </p:cNvPr>
          <p:cNvSpPr/>
          <p:nvPr/>
        </p:nvSpPr>
        <p:spPr>
          <a:xfrm>
            <a:off x="8239124" y="6746874"/>
            <a:ext cx="666750" cy="650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9038922B-9FE3-7C11-7EED-645D00235606}"/>
              </a:ext>
            </a:extLst>
          </p:cNvPr>
          <p:cNvSpPr/>
          <p:nvPr/>
        </p:nvSpPr>
        <p:spPr>
          <a:xfrm>
            <a:off x="9366249" y="6746874"/>
            <a:ext cx="571500" cy="65087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173CA8-CB90-A17D-DBC3-9060072B12F4}"/>
              </a:ext>
            </a:extLst>
          </p:cNvPr>
          <p:cNvSpPr/>
          <p:nvPr/>
        </p:nvSpPr>
        <p:spPr>
          <a:xfrm>
            <a:off x="7234353" y="8554689"/>
            <a:ext cx="3311293" cy="15847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3600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 </a:t>
            </a:r>
            <a:r>
              <a:rPr lang="zh-CN" altLang="en-US" sz="3600" b="1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Evaluation</a:t>
            </a:r>
            <a:endParaRPr lang="zh-CN" b="1">
              <a:solidFill>
                <a:schemeClr val="accent2">
                  <a:lumMod val="49000"/>
                </a:schemeClr>
              </a:solidFill>
              <a:ea typeface="宋体" panose="02010600030101010101" pitchFamily="2" charset="-122"/>
              <a:cs typeface="Arial"/>
            </a:endParaRPr>
          </a:p>
          <a:p>
            <a:pPr algn="ctr"/>
            <a:r>
              <a:rPr lang="zh-CN" altLang="en-US" sz="3600" b="1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&amp;</a:t>
            </a:r>
            <a:endParaRPr lang="zh-CN" b="1">
              <a:solidFill>
                <a:schemeClr val="accent2">
                  <a:lumMod val="49000"/>
                </a:schemeClr>
              </a:solidFill>
              <a:ea typeface="宋体"/>
              <a:cs typeface="Arial"/>
            </a:endParaRPr>
          </a:p>
          <a:p>
            <a:pPr algn="ctr"/>
            <a:r>
              <a:rPr lang="zh-CN" altLang="en-US" sz="3600" b="1">
                <a:solidFill>
                  <a:schemeClr val="accent2">
                    <a:lumMod val="49000"/>
                  </a:schemeClr>
                </a:solidFill>
                <a:ea typeface="宋体"/>
                <a:cs typeface="Arial"/>
              </a:rPr>
              <a:t>Visualization</a:t>
            </a:r>
            <a:endParaRPr lang="zh-CN" b="1">
              <a:solidFill>
                <a:schemeClr val="accent2">
                  <a:lumMod val="49000"/>
                </a:schemeClr>
              </a:solidFill>
              <a:ea typeface="宋体"/>
              <a:cs typeface="Arial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86552E8E-B43E-A26A-E703-E532DED2CA89}"/>
              </a:ext>
            </a:extLst>
          </p:cNvPr>
          <p:cNvSpPr/>
          <p:nvPr/>
        </p:nvSpPr>
        <p:spPr>
          <a:xfrm>
            <a:off x="8239124" y="8043203"/>
            <a:ext cx="652811" cy="5114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6FFA1533-3FE8-6DE9-3BEB-D920485AA0B5}"/>
              </a:ext>
            </a:extLst>
          </p:cNvPr>
          <p:cNvSpPr/>
          <p:nvPr/>
        </p:nvSpPr>
        <p:spPr>
          <a:xfrm>
            <a:off x="9366249" y="8057142"/>
            <a:ext cx="571500" cy="497546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68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9;p13">
            <a:extLst>
              <a:ext uri="{FF2B5EF4-FFF2-40B4-BE49-F238E27FC236}">
                <a16:creationId xmlns:a16="http://schemas.microsoft.com/office/drawing/2014/main" id="{96FB5993-D25A-6D43-2B67-B8DEB5A5FFF8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3" name="Google Shape;260;p13">
              <a:extLst>
                <a:ext uri="{FF2B5EF4-FFF2-40B4-BE49-F238E27FC236}">
                  <a16:creationId xmlns:a16="http://schemas.microsoft.com/office/drawing/2014/main" id="{7A32F907-63CF-B37B-752E-F2CE58CAA78A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4" name="Google Shape;261;p13">
              <a:extLst>
                <a:ext uri="{FF2B5EF4-FFF2-40B4-BE49-F238E27FC236}">
                  <a16:creationId xmlns:a16="http://schemas.microsoft.com/office/drawing/2014/main" id="{9570C142-1E30-C1D7-D44F-E1A57D145D51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374817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</a:rPr>
              <a:t>Modeling</a:t>
            </a:r>
          </a:p>
        </p:txBody>
      </p:sp>
      <p:pic>
        <p:nvPicPr>
          <p:cNvPr id="10" name="图片 9" descr="图表&#10;&#10;已自动生成说明">
            <a:extLst>
              <a:ext uri="{FF2B5EF4-FFF2-40B4-BE49-F238E27FC236}">
                <a16:creationId xmlns:a16="http://schemas.microsoft.com/office/drawing/2014/main" id="{F7F2E890-EB7F-988C-B8F8-44AC6DED1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" r="6000" b="404"/>
          <a:stretch/>
        </p:blipFill>
        <p:spPr>
          <a:xfrm>
            <a:off x="9146787" y="2823728"/>
            <a:ext cx="8022789" cy="4976573"/>
          </a:xfrm>
          <a:prstGeom prst="rect">
            <a:avLst/>
          </a:prstGeom>
        </p:spPr>
      </p:pic>
      <p:pic>
        <p:nvPicPr>
          <p:cNvPr id="12" name="图片 11" descr="图表, 条形图&#10;&#10;已自动生成说明">
            <a:extLst>
              <a:ext uri="{FF2B5EF4-FFF2-40B4-BE49-F238E27FC236}">
                <a16:creationId xmlns:a16="http://schemas.microsoft.com/office/drawing/2014/main" id="{34D3845B-ABCE-121B-6A68-A25F4830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6" y="2824165"/>
            <a:ext cx="7555183" cy="49871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161504-9710-93CA-38DA-5F32A65809EB}"/>
              </a:ext>
            </a:extLst>
          </p:cNvPr>
          <p:cNvSpPr txBox="1"/>
          <p:nvPr/>
        </p:nvSpPr>
        <p:spPr>
          <a:xfrm>
            <a:off x="1723053" y="2264141"/>
            <a:ext cx="5707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Single Variable (DAQI) modelling by </a:t>
            </a:r>
            <a:r>
              <a:rPr lang="zh-CN" altLang="en-US" sz="2000" b="1">
                <a:solidFill>
                  <a:srgbClr val="FF0000"/>
                </a:solidFill>
              </a:rPr>
              <a:t>SARIMA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2AD579-4F7A-E4A1-4620-D5A1D3E0C017}"/>
              </a:ext>
            </a:extLst>
          </p:cNvPr>
          <p:cNvSpPr txBox="1"/>
          <p:nvPr/>
        </p:nvSpPr>
        <p:spPr>
          <a:xfrm>
            <a:off x="9682234" y="2110810"/>
            <a:ext cx="78540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Multiple Variables (</a:t>
            </a:r>
            <a:r>
              <a:rPr lang="en-US" altLang="zh-CN" sz="2000" b="1" dirty="0">
                <a:solidFill>
                  <a:srgbClr val="7030A0"/>
                </a:solidFill>
              </a:rPr>
              <a:t>Exogenous</a:t>
            </a:r>
            <a:r>
              <a:rPr lang="en-GB" altLang="zh-CN" sz="2000" b="1" dirty="0">
                <a:solidFill>
                  <a:srgbClr val="7030A0"/>
                </a:solidFill>
              </a:rPr>
              <a:t> variables:PM2.5, PM10, CO2, NO2, OZONE. Target variable: DAQI)</a:t>
            </a:r>
            <a:r>
              <a:rPr lang="zh-CN" altLang="en-US" sz="2000" b="1">
                <a:solidFill>
                  <a:srgbClr val="7030A0"/>
                </a:solidFill>
              </a:rPr>
              <a:t> modelling by </a:t>
            </a:r>
            <a:r>
              <a:rPr lang="zh-CN" altLang="en-US" sz="2000" b="1">
                <a:solidFill>
                  <a:srgbClr val="00B0F0"/>
                </a:solidFill>
              </a:rPr>
              <a:t>SARIMAX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E3B754-9E49-132D-99E6-17179F9C4295}"/>
              </a:ext>
            </a:extLst>
          </p:cNvPr>
          <p:cNvSpPr txBox="1"/>
          <p:nvPr/>
        </p:nvSpPr>
        <p:spPr>
          <a:xfrm>
            <a:off x="210669" y="1474368"/>
            <a:ext cx="89536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/>
              <a:t>Firstly, we choose Iran as the targeted country and evaluate the model.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4C1671-7DAA-7A8D-B376-F0A6CDCF6347}"/>
              </a:ext>
            </a:extLst>
          </p:cNvPr>
          <p:cNvSpPr txBox="1"/>
          <p:nvPr/>
        </p:nvSpPr>
        <p:spPr>
          <a:xfrm>
            <a:off x="1194954" y="8143874"/>
            <a:ext cx="6883977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1800" dirty="0">
                <a:solidFill>
                  <a:srgbClr val="1F1F1F"/>
                </a:solidFill>
              </a:rPr>
              <a:t>Mean Absolute Error (MAE):</a:t>
            </a:r>
            <a:r>
              <a:rPr lang="en-MY" altLang="zh-CN" sz="1800" dirty="0">
                <a:solidFill>
                  <a:srgbClr val="1F1F1F"/>
                </a:solidFill>
              </a:rPr>
              <a:t> </a:t>
            </a:r>
            <a:r>
              <a:rPr lang="en-MY" altLang="zh-CN" sz="1800" dirty="0">
                <a:solidFill>
                  <a:srgbClr val="FF0000"/>
                </a:solidFill>
              </a:rPr>
              <a:t>2.1903480488805216</a:t>
            </a:r>
            <a:r>
              <a:rPr lang="zh-CN" sz="1800">
                <a:solidFill>
                  <a:srgbClr val="FF0000"/>
                </a:solidFill>
              </a:rPr>
              <a:t> </a:t>
            </a:r>
            <a:endParaRPr lang="zh-CN">
              <a:solidFill>
                <a:srgbClr val="FF0000"/>
              </a:solidFill>
            </a:endParaRPr>
          </a:p>
          <a:p>
            <a:endParaRPr lang="zh-CN" altLang="en-US" sz="1800">
              <a:solidFill>
                <a:srgbClr val="1F1F1F"/>
              </a:solidFill>
            </a:endParaRPr>
          </a:p>
          <a:p>
            <a:r>
              <a:rPr lang="en-MY" sz="1800" dirty="0">
                <a:solidFill>
                  <a:srgbClr val="1F1F1F"/>
                </a:solidFill>
              </a:rPr>
              <a:t>Mean Squared Error (MSE):</a:t>
            </a:r>
            <a:r>
              <a:rPr lang="en-MY" altLang="zh-CN" sz="1800" dirty="0">
                <a:solidFill>
                  <a:srgbClr val="FF0000"/>
                </a:solidFill>
              </a:rPr>
              <a:t>6.10505340799592</a:t>
            </a:r>
            <a:r>
              <a:rPr lang="zh-CN" sz="1800">
                <a:solidFill>
                  <a:srgbClr val="FF0000"/>
                </a:solidFill>
              </a:rPr>
              <a:t> </a:t>
            </a:r>
            <a:endParaRPr lang="zh-CN">
              <a:solidFill>
                <a:srgbClr val="FF0000"/>
              </a:solidFill>
            </a:endParaRPr>
          </a:p>
          <a:p>
            <a:endParaRPr lang="zh-CN" altLang="en-US" sz="1800">
              <a:solidFill>
                <a:srgbClr val="1F1F1F"/>
              </a:solidFill>
            </a:endParaRPr>
          </a:p>
          <a:p>
            <a:r>
              <a:rPr lang="en-MY" sz="1800" dirty="0">
                <a:solidFill>
                  <a:srgbClr val="1F1F1F"/>
                </a:solidFill>
              </a:rPr>
              <a:t>Root Mean Squared Error (RMSE): </a:t>
            </a:r>
            <a:r>
              <a:rPr lang="en-MY" altLang="zh-CN" sz="1800" dirty="0">
                <a:solidFill>
                  <a:srgbClr val="1F1F1F"/>
                </a:solidFill>
              </a:rPr>
              <a:t> </a:t>
            </a:r>
            <a:r>
              <a:rPr lang="en-MY" altLang="zh-CN" sz="1800" dirty="0">
                <a:solidFill>
                  <a:srgbClr val="FF0000"/>
                </a:solidFill>
              </a:rPr>
              <a:t>2.470840627801785</a:t>
            </a:r>
            <a:endParaRPr lang="zh-CN" sz="1800">
              <a:solidFill>
                <a:srgbClr val="FF0000"/>
              </a:solidFill>
            </a:endParaRPr>
          </a:p>
          <a:p>
            <a:pPr algn="l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F25C5-FF04-955A-89FB-C8969B69AB01}"/>
              </a:ext>
            </a:extLst>
          </p:cNvPr>
          <p:cNvSpPr txBox="1"/>
          <p:nvPr/>
        </p:nvSpPr>
        <p:spPr>
          <a:xfrm>
            <a:off x="9144000" y="8137539"/>
            <a:ext cx="780617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MY" sz="1800" dirty="0">
                <a:solidFill>
                  <a:srgbClr val="1F1F1F"/>
                </a:solidFill>
                <a:latin typeface="Arial"/>
                <a:ea typeface="Segoe UI"/>
                <a:cs typeface="Segoe UI"/>
              </a:rPr>
              <a:t>Mean Absolute Error (MAE): 0.7313090408735258</a:t>
            </a:r>
            <a:r>
              <a:rPr lang="en-MY" sz="1800" dirty="0">
                <a:solidFill>
                  <a:srgbClr val="1F1F1F"/>
                </a:solidFill>
                <a:latin typeface="Arial"/>
                <a:ea typeface="Arial"/>
                <a:cs typeface="Arial"/>
              </a:rPr>
              <a:t> </a:t>
            </a:r>
          </a:p>
          <a:p>
            <a:endParaRPr lang="en-MY" sz="1800" dirty="0">
              <a:solidFill>
                <a:srgbClr val="1F1F1F"/>
              </a:solidFill>
            </a:endParaRPr>
          </a:p>
          <a:p>
            <a:pPr rtl="0"/>
            <a:r>
              <a:rPr lang="en-MY" altLang="zh-CN" sz="1800" dirty="0">
                <a:solidFill>
                  <a:srgbClr val="1F1F1F"/>
                </a:solidFill>
                <a:latin typeface="Segoe UI"/>
                <a:ea typeface="Arial"/>
                <a:cs typeface="Segoe UI"/>
              </a:rPr>
              <a:t> </a:t>
            </a:r>
            <a:r>
              <a:rPr lang="en-MY" sz="1800" dirty="0">
                <a:solidFill>
                  <a:srgbClr val="1F1F1F"/>
                </a:solidFill>
                <a:latin typeface="Arial"/>
                <a:ea typeface="Segoe UI"/>
                <a:cs typeface="Segoe UI"/>
              </a:rPr>
              <a:t>Mean Squared Error (MSE): 1.0295556496908054 </a:t>
            </a:r>
            <a:r>
              <a:rPr lang="en-MY" sz="1800" dirty="0">
                <a:solidFill>
                  <a:srgbClr val="1F1F1F"/>
                </a:solidFill>
                <a:latin typeface="Arial"/>
                <a:ea typeface="Arial"/>
                <a:cs typeface="Arial"/>
              </a:rPr>
              <a:t> </a:t>
            </a:r>
          </a:p>
          <a:p>
            <a:endParaRPr lang="en-MY" sz="1800" dirty="0">
              <a:solidFill>
                <a:srgbClr val="1F1F1F"/>
              </a:solidFill>
              <a:ea typeface="Segoe UI"/>
            </a:endParaRPr>
          </a:p>
          <a:p>
            <a:pPr rtl="0"/>
            <a:r>
              <a:rPr lang="en-MY" sz="1800" dirty="0">
                <a:solidFill>
                  <a:srgbClr val="1F1F1F"/>
                </a:solidFill>
                <a:latin typeface="Arial"/>
                <a:ea typeface="Segoe UI"/>
                <a:cs typeface="Segoe UI"/>
              </a:rPr>
              <a:t>Root Mean Squared Error (RMSE): 1.0146702172089241</a:t>
            </a:r>
            <a:r>
              <a:rPr lang="en-MY" sz="1800" dirty="0">
                <a:solidFill>
                  <a:srgbClr val="1F1F1F"/>
                </a:solidFill>
                <a:latin typeface="Arial"/>
                <a:ea typeface="Arial"/>
                <a:cs typeface="Arial"/>
              </a:rPr>
              <a:t> </a:t>
            </a:r>
            <a:endParaRPr lang="zh-CN" altLang="en-US" sz="1800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47C2DEAC-1FDC-CA09-94B0-A37FEB033CD2}"/>
              </a:ext>
            </a:extLst>
          </p:cNvPr>
          <p:cNvSpPr/>
          <p:nvPr/>
        </p:nvSpPr>
        <p:spPr>
          <a:xfrm>
            <a:off x="14475359" y="8140707"/>
            <a:ext cx="173604" cy="27719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C95E1209-8528-CE48-93ED-10F09DC6C7E6}"/>
              </a:ext>
            </a:extLst>
          </p:cNvPr>
          <p:cNvSpPr/>
          <p:nvPr/>
        </p:nvSpPr>
        <p:spPr>
          <a:xfrm>
            <a:off x="14474430" y="8739155"/>
            <a:ext cx="173604" cy="27719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A3D86688-4FDC-97B7-0BC5-3387B4CCF11A}"/>
              </a:ext>
            </a:extLst>
          </p:cNvPr>
          <p:cNvSpPr/>
          <p:nvPr/>
        </p:nvSpPr>
        <p:spPr>
          <a:xfrm>
            <a:off x="15128635" y="9337604"/>
            <a:ext cx="173604" cy="27719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73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9;p13">
            <a:extLst>
              <a:ext uri="{FF2B5EF4-FFF2-40B4-BE49-F238E27FC236}">
                <a16:creationId xmlns:a16="http://schemas.microsoft.com/office/drawing/2014/main" id="{BC565F13-6FA6-8870-3BE6-8F4B7947E742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A1FEE450-7EE9-2A64-B71E-F4BD61179695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7" name="Google Shape;261;p13">
              <a:extLst>
                <a:ext uri="{FF2B5EF4-FFF2-40B4-BE49-F238E27FC236}">
                  <a16:creationId xmlns:a16="http://schemas.microsoft.com/office/drawing/2014/main" id="{0F3A37BB-7B63-95AE-1445-AF615710BD5C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44311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Modeling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pic>
        <p:nvPicPr>
          <p:cNvPr id="3" name="图片 2" descr="图表, 直方图&#10;&#10;已自动生成说明">
            <a:extLst>
              <a:ext uri="{FF2B5EF4-FFF2-40B4-BE49-F238E27FC236}">
                <a16:creationId xmlns:a16="http://schemas.microsoft.com/office/drawing/2014/main" id="{A33E2DB2-EDCF-C38C-C705-AEECAB0B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8" y="2568846"/>
            <a:ext cx="7840236" cy="4856588"/>
          </a:xfrm>
          <a:prstGeom prst="rect">
            <a:avLst/>
          </a:prstGeom>
        </p:spPr>
      </p:pic>
      <p:pic>
        <p:nvPicPr>
          <p:cNvPr id="4" name="图片 3" descr="图表, 直方图&#10;&#10;已自动生成说明">
            <a:extLst>
              <a:ext uri="{FF2B5EF4-FFF2-40B4-BE49-F238E27FC236}">
                <a16:creationId xmlns:a16="http://schemas.microsoft.com/office/drawing/2014/main" id="{0FA6986E-6472-32AA-13A7-2BF51348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874" y="2651784"/>
            <a:ext cx="7209727" cy="47743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E109A1-FCE3-35D7-4ADF-51B111DB0082}"/>
              </a:ext>
            </a:extLst>
          </p:cNvPr>
          <p:cNvSpPr txBox="1"/>
          <p:nvPr/>
        </p:nvSpPr>
        <p:spPr>
          <a:xfrm>
            <a:off x="1918199" y="2096872"/>
            <a:ext cx="5707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Single Variable(DAQI) modelling by </a:t>
            </a:r>
            <a:r>
              <a:rPr lang="zh-CN" altLang="en-US" sz="2000" b="1">
                <a:solidFill>
                  <a:srgbClr val="FF0000"/>
                </a:solidFill>
              </a:rPr>
              <a:t>SARIMA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EBF4BD-B0EA-6F9F-6FDF-94612CD3408C}"/>
              </a:ext>
            </a:extLst>
          </p:cNvPr>
          <p:cNvSpPr txBox="1"/>
          <p:nvPr/>
        </p:nvSpPr>
        <p:spPr>
          <a:xfrm>
            <a:off x="9584661" y="1943542"/>
            <a:ext cx="78540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Multiple Variables(</a:t>
            </a:r>
            <a:r>
              <a:rPr lang="en-US" altLang="zh-CN" sz="2000" b="1" dirty="0">
                <a:solidFill>
                  <a:srgbClr val="7030A0"/>
                </a:solidFill>
              </a:rPr>
              <a:t>Exogenous</a:t>
            </a:r>
            <a:r>
              <a:rPr lang="en-GB" altLang="zh-CN" sz="2000" b="1" dirty="0">
                <a:solidFill>
                  <a:srgbClr val="7030A0"/>
                </a:solidFill>
              </a:rPr>
              <a:t> variables:PM2.5, PM10, CO2, NO2, Ozone. Target variable: DAQI)</a:t>
            </a:r>
            <a:r>
              <a:rPr lang="zh-CN" altLang="en-US" sz="2000" b="1">
                <a:solidFill>
                  <a:srgbClr val="7030A0"/>
                </a:solidFill>
              </a:rPr>
              <a:t> modelling by </a:t>
            </a:r>
            <a:r>
              <a:rPr lang="zh-CN" altLang="en-US" sz="2000" b="1">
                <a:solidFill>
                  <a:srgbClr val="00B0F0"/>
                </a:solidFill>
              </a:rPr>
              <a:t>SARIMAX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69347F-0AFD-C546-F7C2-101B0656CA75}"/>
              </a:ext>
            </a:extLst>
          </p:cNvPr>
          <p:cNvSpPr txBox="1"/>
          <p:nvPr/>
        </p:nvSpPr>
        <p:spPr>
          <a:xfrm>
            <a:off x="2078183" y="7747246"/>
            <a:ext cx="1079767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1800" dirty="0">
                <a:solidFill>
                  <a:srgbClr val="1F1F1F"/>
                </a:solidFill>
              </a:rPr>
              <a:t>Mean Absolute Error (</a:t>
            </a:r>
            <a:r>
              <a:rPr lang="en-MY" sz="1800" b="0" i="0" dirty="0">
                <a:solidFill>
                  <a:srgbClr val="1F1F1F"/>
                </a:solidFill>
                <a:latin typeface="Arial"/>
                <a:ea typeface="Arial"/>
                <a:cs typeface="Arial"/>
              </a:rPr>
              <a:t>MAE</a:t>
            </a:r>
            <a:r>
              <a:rPr lang="en-MY" sz="1800" dirty="0">
                <a:solidFill>
                  <a:srgbClr val="1F1F1F"/>
                </a:solidFill>
              </a:rPr>
              <a:t>):</a:t>
            </a:r>
            <a:r>
              <a:rPr lang="en-MY" altLang="zh-CN" sz="1800" dirty="0">
                <a:solidFill>
                  <a:srgbClr val="1F1F1F"/>
                </a:solidFill>
              </a:rPr>
              <a:t> </a:t>
            </a:r>
            <a:r>
              <a:rPr lang="en-MY" sz="1800" b="0" i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2.1677573765634097 </a:t>
            </a:r>
            <a:endParaRPr lang="zh-CN">
              <a:solidFill>
                <a:srgbClr val="FF0000"/>
              </a:solidFill>
            </a:endParaRPr>
          </a:p>
          <a:p>
            <a:endParaRPr lang="en-MY" sz="1800" dirty="0">
              <a:solidFill>
                <a:srgbClr val="1F1F1F"/>
              </a:solidFill>
            </a:endParaRPr>
          </a:p>
          <a:p>
            <a:pPr algn="l" rtl="0"/>
            <a:r>
              <a:rPr lang="en-MY" sz="1800" b="0" i="0" dirty="0">
                <a:solidFill>
                  <a:srgbClr val="1F1F1F"/>
                </a:solidFill>
                <a:latin typeface="Arial"/>
                <a:ea typeface="Arial"/>
                <a:cs typeface="Arial"/>
              </a:rPr>
              <a:t>Mean Squared Error (MSE): </a:t>
            </a:r>
            <a:r>
              <a:rPr lang="en-MY" sz="1800" b="0" i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10.37454919119596</a:t>
            </a:r>
            <a:r>
              <a:rPr lang="en-MY" altLang="zh-CN" sz="1800" b="0" i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 </a:t>
            </a:r>
            <a:r>
              <a:rPr lang="en-MY" sz="1800" b="0" i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 </a:t>
            </a:r>
          </a:p>
          <a:p>
            <a:endParaRPr lang="en-MY" sz="1800" dirty="0">
              <a:solidFill>
                <a:srgbClr val="1F1F1F"/>
              </a:solidFill>
            </a:endParaRPr>
          </a:p>
          <a:p>
            <a:r>
              <a:rPr lang="en-MY" sz="1800" dirty="0">
                <a:solidFill>
                  <a:srgbClr val="1F1F1F"/>
                </a:solidFill>
              </a:rPr>
              <a:t>Root Mean Squared Error (</a:t>
            </a:r>
            <a:r>
              <a:rPr lang="en-MY" sz="1800" b="0" i="0" dirty="0">
                <a:solidFill>
                  <a:srgbClr val="1F1F1F"/>
                </a:solidFill>
                <a:latin typeface="Arial"/>
                <a:ea typeface="Arial"/>
                <a:cs typeface="Arial"/>
              </a:rPr>
              <a:t>RMSE</a:t>
            </a:r>
            <a:r>
              <a:rPr lang="en-MY" sz="1800" dirty="0">
                <a:solidFill>
                  <a:srgbClr val="1F1F1F"/>
                </a:solidFill>
              </a:rPr>
              <a:t>): </a:t>
            </a:r>
            <a:r>
              <a:rPr lang="en-MY" sz="1800" b="0" i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3.2209547018230418 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ADFA44-B5D3-D01B-3F35-5A9A3B304D70}"/>
              </a:ext>
            </a:extLst>
          </p:cNvPr>
          <p:cNvSpPr txBox="1"/>
          <p:nvPr/>
        </p:nvSpPr>
        <p:spPr>
          <a:xfrm>
            <a:off x="9719300" y="7745662"/>
            <a:ext cx="875687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1800" dirty="0">
                <a:solidFill>
                  <a:srgbClr val="1F1F1F"/>
                </a:solidFill>
              </a:rPr>
              <a:t>Mean Absolute Error (MAE): 0.7295534865871702 </a:t>
            </a:r>
            <a:endParaRPr lang="en-MY" altLang="zh-CN" sz="1800" dirty="0">
              <a:solidFill>
                <a:srgbClr val="1F1F1F"/>
              </a:solidFill>
            </a:endParaRPr>
          </a:p>
          <a:p>
            <a:endParaRPr lang="en-MY" sz="1800" dirty="0">
              <a:solidFill>
                <a:srgbClr val="1F1F1F"/>
              </a:solidFill>
            </a:endParaRPr>
          </a:p>
          <a:p>
            <a:r>
              <a:rPr lang="en-MY" sz="1800" dirty="0">
                <a:solidFill>
                  <a:srgbClr val="1F1F1F"/>
                </a:solidFill>
              </a:rPr>
              <a:t>Mean Squared Error (MSE): 1.3910988655989314</a:t>
            </a:r>
            <a:endParaRPr lang="en-MY" altLang="zh-CN" sz="1800" dirty="0">
              <a:solidFill>
                <a:srgbClr val="1F1F1F"/>
              </a:solidFill>
            </a:endParaRPr>
          </a:p>
          <a:p>
            <a:endParaRPr lang="en-MY" sz="1800" dirty="0">
              <a:solidFill>
                <a:srgbClr val="1F1F1F"/>
              </a:solidFill>
            </a:endParaRPr>
          </a:p>
          <a:p>
            <a:r>
              <a:rPr lang="en-US" sz="1800" dirty="0">
                <a:solidFill>
                  <a:srgbClr val="1F1F1F"/>
                </a:solidFill>
              </a:rPr>
              <a:t> Root Mean Squared Error (RMSE): 1.179448543005981</a:t>
            </a:r>
            <a:endParaRPr lang="zh-CN" altLang="en-US" sz="1800">
              <a:solidFill>
                <a:srgbClr val="1F1F1F"/>
              </a:solidFill>
            </a:endParaRPr>
          </a:p>
          <a:p>
            <a:pPr algn="l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6DB46163-0EAB-8757-BDDD-9914D0A03B18}"/>
              </a:ext>
            </a:extLst>
          </p:cNvPr>
          <p:cNvSpPr/>
          <p:nvPr/>
        </p:nvSpPr>
        <p:spPr>
          <a:xfrm>
            <a:off x="15060798" y="7750414"/>
            <a:ext cx="173604" cy="27719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2B96D04C-4147-E113-5179-F888AEF9B5F1}"/>
              </a:ext>
            </a:extLst>
          </p:cNvPr>
          <p:cNvSpPr/>
          <p:nvPr/>
        </p:nvSpPr>
        <p:spPr>
          <a:xfrm>
            <a:off x="14977164" y="8307975"/>
            <a:ext cx="173604" cy="27719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C915CF8F-AFC8-59C2-A1A5-F44DEB373880}"/>
              </a:ext>
            </a:extLst>
          </p:cNvPr>
          <p:cNvSpPr/>
          <p:nvPr/>
        </p:nvSpPr>
        <p:spPr>
          <a:xfrm>
            <a:off x="15618359" y="8865536"/>
            <a:ext cx="159665" cy="36083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6363A2-8D59-B9AD-AB84-AC43043A2104}"/>
              </a:ext>
            </a:extLst>
          </p:cNvPr>
          <p:cNvSpPr txBox="1"/>
          <p:nvPr/>
        </p:nvSpPr>
        <p:spPr>
          <a:xfrm>
            <a:off x="849565" y="1533649"/>
            <a:ext cx="95864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/>
              <a:t>Then</a:t>
            </a:r>
            <a:r>
              <a:rPr lang="zh-CN" sz="2000" b="1"/>
              <a:t>, we choose </a:t>
            </a:r>
            <a:r>
              <a:rPr lang="en-US" altLang="zh-CN" sz="2000" b="1" dirty="0"/>
              <a:t>Jap</a:t>
            </a:r>
            <a:r>
              <a:rPr lang="zh-CN" sz="2000" b="1"/>
              <a:t>an as the targeted country and evaluate the model.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435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9;p13">
            <a:extLst>
              <a:ext uri="{FF2B5EF4-FFF2-40B4-BE49-F238E27FC236}">
                <a16:creationId xmlns:a16="http://schemas.microsoft.com/office/drawing/2014/main" id="{E6B68FF9-A697-8483-786B-DA6B7B749AF4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4" name="Google Shape;260;p13">
              <a:extLst>
                <a:ext uri="{FF2B5EF4-FFF2-40B4-BE49-F238E27FC236}">
                  <a16:creationId xmlns:a16="http://schemas.microsoft.com/office/drawing/2014/main" id="{55CBF5F1-D0CE-01BB-47D0-385B8F89AD3A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8" name="Google Shape;261;p13">
              <a:extLst>
                <a:ext uri="{FF2B5EF4-FFF2-40B4-BE49-F238E27FC236}">
                  <a16:creationId xmlns:a16="http://schemas.microsoft.com/office/drawing/2014/main" id="{1278CF18-AFD9-EDFD-1721-5AD2D5AB0CC2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44311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Modeling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ADFA44-B5D3-D01B-3F35-5A9A3B304D70}"/>
              </a:ext>
            </a:extLst>
          </p:cNvPr>
          <p:cNvSpPr txBox="1"/>
          <p:nvPr/>
        </p:nvSpPr>
        <p:spPr>
          <a:xfrm>
            <a:off x="983707" y="1279851"/>
            <a:ext cx="1645121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MY" sz="2400" dirty="0"/>
              <a:t>Using historical exogenous variables to forecast future pollutant levels with the Prophet model, which are then input into the SARIMAX model to predict future DAQI values.</a:t>
            </a:r>
            <a:endParaRPr lang="zh-CN" sz="2400"/>
          </a:p>
          <a:p>
            <a:pPr algn="l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CE407B-15CB-E548-D2A9-E83E1F83C70A}"/>
              </a:ext>
            </a:extLst>
          </p:cNvPr>
          <p:cNvSpPr/>
          <p:nvPr/>
        </p:nvSpPr>
        <p:spPr>
          <a:xfrm>
            <a:off x="7655869" y="5650241"/>
            <a:ext cx="2962322" cy="1101183"/>
          </a:xfrm>
          <a:prstGeom prst="roundRect">
            <a:avLst/>
          </a:prstGeom>
          <a:solidFill>
            <a:srgbClr val="92D05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ea typeface="宋体"/>
                <a:cs typeface="Arial"/>
              </a:rPr>
              <a:t>Forcasted variables(PM2.5, PM10 etc.)</a:t>
            </a:r>
            <a:endParaRPr lang="zh-CN" sz="240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9D82936-628D-5968-9269-CCF8122FDB31}"/>
              </a:ext>
            </a:extLst>
          </p:cNvPr>
          <p:cNvSpPr/>
          <p:nvPr/>
        </p:nvSpPr>
        <p:spPr>
          <a:xfrm>
            <a:off x="7669809" y="7295046"/>
            <a:ext cx="2948381" cy="111512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>
                <a:ea typeface="宋体"/>
                <a:cs typeface="Arial"/>
              </a:rPr>
              <a:t>SARIMAX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BAA28AF-BBCF-CF39-38D9-FE87C2320010}"/>
              </a:ext>
            </a:extLst>
          </p:cNvPr>
          <p:cNvSpPr/>
          <p:nvPr/>
        </p:nvSpPr>
        <p:spPr>
          <a:xfrm>
            <a:off x="7641930" y="4047253"/>
            <a:ext cx="2948383" cy="1073305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>
                <a:ea typeface="宋体"/>
                <a:cs typeface="Arial"/>
              </a:rPr>
              <a:t>Prophet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3DBD5B4-D6B8-62E7-933C-2C19A0B5A3E6}"/>
              </a:ext>
            </a:extLst>
          </p:cNvPr>
          <p:cNvSpPr/>
          <p:nvPr/>
        </p:nvSpPr>
        <p:spPr>
          <a:xfrm>
            <a:off x="7669808" y="2040034"/>
            <a:ext cx="2948383" cy="14496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>
                <a:ea typeface="宋体"/>
                <a:cs typeface="Arial"/>
              </a:rPr>
              <a:t>Historical exogenous variables(PM 2.5, PM10 etc.)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530D98-FF57-27A9-5AF3-F887CE20B2B3}"/>
              </a:ext>
            </a:extLst>
          </p:cNvPr>
          <p:cNvSpPr/>
          <p:nvPr/>
        </p:nvSpPr>
        <p:spPr>
          <a:xfrm>
            <a:off x="7669808" y="8884094"/>
            <a:ext cx="2948383" cy="107330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400">
                <a:ea typeface="宋体"/>
                <a:cs typeface="Arial"/>
              </a:rPr>
              <a:t>Prediction 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5EB846C5-CED1-3167-F8D7-D3453702B13D}"/>
              </a:ext>
            </a:extLst>
          </p:cNvPr>
          <p:cNvSpPr/>
          <p:nvPr/>
        </p:nvSpPr>
        <p:spPr>
          <a:xfrm>
            <a:off x="8949968" y="3490622"/>
            <a:ext cx="426719" cy="5638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0FA0077-F098-BC3E-9F1C-6452F8E25597}"/>
              </a:ext>
            </a:extLst>
          </p:cNvPr>
          <p:cNvSpPr/>
          <p:nvPr/>
        </p:nvSpPr>
        <p:spPr>
          <a:xfrm>
            <a:off x="8949968" y="8411097"/>
            <a:ext cx="426719" cy="4802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A4E1D027-9F89-3A3F-ECAA-D67D7D2D659F}"/>
              </a:ext>
            </a:extLst>
          </p:cNvPr>
          <p:cNvSpPr/>
          <p:nvPr/>
        </p:nvSpPr>
        <p:spPr>
          <a:xfrm>
            <a:off x="8949968" y="6766292"/>
            <a:ext cx="426719" cy="536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3E7E6FA1-FF85-0054-FC95-F1691EFCA770}"/>
              </a:ext>
            </a:extLst>
          </p:cNvPr>
          <p:cNvSpPr/>
          <p:nvPr/>
        </p:nvSpPr>
        <p:spPr>
          <a:xfrm>
            <a:off x="8949967" y="5121487"/>
            <a:ext cx="426719" cy="536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85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9;p13">
            <a:extLst>
              <a:ext uri="{FF2B5EF4-FFF2-40B4-BE49-F238E27FC236}">
                <a16:creationId xmlns:a16="http://schemas.microsoft.com/office/drawing/2014/main" id="{80C9C26C-5B80-F909-E2A6-DF1440766A53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4BC21650-B779-B0CD-B242-1337B657A4FE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6" name="Google Shape;261;p13">
              <a:extLst>
                <a:ext uri="{FF2B5EF4-FFF2-40B4-BE49-F238E27FC236}">
                  <a16:creationId xmlns:a16="http://schemas.microsoft.com/office/drawing/2014/main" id="{4C690D0F-D7DF-A732-FEA6-E550DBEB4B36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44311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Modeling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ADFA44-B5D3-D01B-3F35-5A9A3B304D70}"/>
              </a:ext>
            </a:extLst>
          </p:cNvPr>
          <p:cNvSpPr txBox="1"/>
          <p:nvPr/>
        </p:nvSpPr>
        <p:spPr>
          <a:xfrm>
            <a:off x="1007410" y="1473101"/>
            <a:ext cx="1066652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2">
                    <a:lumMod val="49000"/>
                  </a:schemeClr>
                </a:solidFill>
              </a:rPr>
              <a:t>Involving </a:t>
            </a:r>
            <a:r>
              <a:rPr lang="en-US" sz="3200" b="1" dirty="0">
                <a:solidFill>
                  <a:schemeClr val="accent2">
                    <a:lumMod val="49000"/>
                  </a:schemeClr>
                </a:solidFill>
              </a:rPr>
              <a:t>Prophet</a:t>
            </a:r>
            <a:r>
              <a:rPr lang="en-US" sz="3200" dirty="0">
                <a:solidFill>
                  <a:schemeClr val="accent2">
                    <a:lumMod val="49000"/>
                  </a:schemeClr>
                </a:solidFill>
              </a:rPr>
              <a:t> for exogenous variable forecasting</a:t>
            </a:r>
            <a:endParaRPr lang="zh-CN" altLang="en-US" sz="3200">
              <a:solidFill>
                <a:schemeClr val="accent2">
                  <a:lumMod val="49000"/>
                </a:schemeClr>
              </a:solidFill>
            </a:endParaRPr>
          </a:p>
          <a:p>
            <a:pPr algn="l"/>
            <a:endParaRPr lang="zh-CN" altLang="en-US"/>
          </a:p>
        </p:txBody>
      </p:sp>
      <p:pic>
        <p:nvPicPr>
          <p:cNvPr id="2" name="图片 1" descr="图表&#10;&#10;已自动生成说明">
            <a:extLst>
              <a:ext uri="{FF2B5EF4-FFF2-40B4-BE49-F238E27FC236}">
                <a16:creationId xmlns:a16="http://schemas.microsoft.com/office/drawing/2014/main" id="{D1A4ED61-62FB-88A4-F5A7-5B6793E5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"/>
          <a:stretch/>
        </p:blipFill>
        <p:spPr>
          <a:xfrm>
            <a:off x="1191437" y="3488821"/>
            <a:ext cx="7444136" cy="4091336"/>
          </a:xfrm>
          <a:prstGeom prst="rect">
            <a:avLst/>
          </a:prstGeom>
        </p:spPr>
      </p:pic>
      <p:pic>
        <p:nvPicPr>
          <p:cNvPr id="3" name="图片 2" descr="图表&#10;&#10;已自动生成说明">
            <a:extLst>
              <a:ext uri="{FF2B5EF4-FFF2-40B4-BE49-F238E27FC236}">
                <a16:creationId xmlns:a16="http://schemas.microsoft.com/office/drawing/2014/main" id="{3B6AA943-3A4B-D919-AA44-E3B65DCC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813" y="3488821"/>
            <a:ext cx="7664838" cy="40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8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9;p13">
            <a:extLst>
              <a:ext uri="{FF2B5EF4-FFF2-40B4-BE49-F238E27FC236}">
                <a16:creationId xmlns:a16="http://schemas.microsoft.com/office/drawing/2014/main" id="{CE0121DD-CB17-E066-987F-654D4AE68304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3" name="Google Shape;260;p13">
              <a:extLst>
                <a:ext uri="{FF2B5EF4-FFF2-40B4-BE49-F238E27FC236}">
                  <a16:creationId xmlns:a16="http://schemas.microsoft.com/office/drawing/2014/main" id="{0D448E2F-158F-B434-5F6F-AFE636755AB0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8" name="Google Shape;261;p13">
              <a:extLst>
                <a:ext uri="{FF2B5EF4-FFF2-40B4-BE49-F238E27FC236}">
                  <a16:creationId xmlns:a16="http://schemas.microsoft.com/office/drawing/2014/main" id="{1917E037-0E2C-19C7-FEC1-AF2EE8BF5C5E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44311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Modeling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ADFA44-B5D3-D01B-3F35-5A9A3B304D70}"/>
              </a:ext>
            </a:extLst>
          </p:cNvPr>
          <p:cNvSpPr txBox="1"/>
          <p:nvPr/>
        </p:nvSpPr>
        <p:spPr>
          <a:xfrm>
            <a:off x="1188617" y="1347650"/>
            <a:ext cx="1066652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2">
                    <a:lumMod val="49000"/>
                  </a:schemeClr>
                </a:solidFill>
              </a:rPr>
              <a:t>Prediction Results</a:t>
            </a:r>
            <a:endParaRPr lang="en-US" altLang="zh-CN" sz="3200" dirty="0">
              <a:solidFill>
                <a:schemeClr val="accent2">
                  <a:lumMod val="49000"/>
                </a:schemeClr>
              </a:solidFill>
            </a:endParaRPr>
          </a:p>
          <a:p>
            <a:pPr algn="l"/>
            <a:endParaRPr lang="zh-CN" altLang="en-US"/>
          </a:p>
        </p:txBody>
      </p:sp>
      <p:pic>
        <p:nvPicPr>
          <p:cNvPr id="4" name="图片 3" descr="图表, 直方图&#10;&#10;已自动生成说明">
            <a:extLst>
              <a:ext uri="{FF2B5EF4-FFF2-40B4-BE49-F238E27FC236}">
                <a16:creationId xmlns:a16="http://schemas.microsoft.com/office/drawing/2014/main" id="{06CA0AF9-4348-429B-FB84-1A1AA3AB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6" y="5906195"/>
            <a:ext cx="7156761" cy="3910827"/>
          </a:xfrm>
          <a:prstGeom prst="rect">
            <a:avLst/>
          </a:prstGeom>
        </p:spPr>
      </p:pic>
      <p:pic>
        <p:nvPicPr>
          <p:cNvPr id="5" name="图片 4" descr="图表&#10;&#10;已自动生成说明">
            <a:extLst>
              <a:ext uri="{FF2B5EF4-FFF2-40B4-BE49-F238E27FC236}">
                <a16:creationId xmlns:a16="http://schemas.microsoft.com/office/drawing/2014/main" id="{F0A60482-76ED-9788-968D-B68E248D3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727" y="5864378"/>
            <a:ext cx="7079863" cy="3952644"/>
          </a:xfrm>
          <a:prstGeom prst="rect">
            <a:avLst/>
          </a:prstGeom>
        </p:spPr>
      </p:pic>
      <p:pic>
        <p:nvPicPr>
          <p:cNvPr id="6" name="图片 5" descr="图表&#10;&#10;已自动生成说明">
            <a:extLst>
              <a:ext uri="{FF2B5EF4-FFF2-40B4-BE49-F238E27FC236}">
                <a16:creationId xmlns:a16="http://schemas.microsoft.com/office/drawing/2014/main" id="{752F70DA-2205-97FC-146B-810CB52B2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676" y="1873753"/>
            <a:ext cx="7160942" cy="3835323"/>
          </a:xfrm>
          <a:prstGeom prst="rect">
            <a:avLst/>
          </a:prstGeom>
        </p:spPr>
      </p:pic>
      <p:pic>
        <p:nvPicPr>
          <p:cNvPr id="7" name="图片 6" descr="图表, 条形图&#10;&#10;已自动生成说明">
            <a:extLst>
              <a:ext uri="{FF2B5EF4-FFF2-40B4-BE49-F238E27FC236}">
                <a16:creationId xmlns:a16="http://schemas.microsoft.com/office/drawing/2014/main" id="{FA186165-46BA-FE2F-EB25-E08A5D08E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334" y="1874798"/>
            <a:ext cx="6957200" cy="37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/>
          <p:cNvGrpSpPr/>
          <p:nvPr/>
        </p:nvGrpSpPr>
        <p:grpSpPr>
          <a:xfrm>
            <a:off x="6638356" y="-144661"/>
            <a:ext cx="5011289" cy="4875396"/>
            <a:chOff x="0" y="-38100"/>
            <a:chExt cx="1319846" cy="1548761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/>
          <p:cNvSpPr txBox="1"/>
          <p:nvPr/>
        </p:nvSpPr>
        <p:spPr>
          <a:xfrm>
            <a:off x="2031253" y="5323859"/>
            <a:ext cx="14225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Julius Sans One"/>
                <a:sym typeface="Julius Sans One"/>
              </a:rPr>
              <a:t>Data Interpretation</a:t>
            </a:r>
            <a:endParaRPr lang="zh-CN"/>
          </a:p>
        </p:txBody>
      </p:sp>
      <p:sp>
        <p:nvSpPr>
          <p:cNvPr id="232" name="Google Shape;232;p11"/>
          <p:cNvSpPr txBox="1"/>
          <p:nvPr/>
        </p:nvSpPr>
        <p:spPr>
          <a:xfrm>
            <a:off x="6828076" y="698153"/>
            <a:ext cx="4631847" cy="457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57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59;p13">
            <a:extLst>
              <a:ext uri="{FF2B5EF4-FFF2-40B4-BE49-F238E27FC236}">
                <a16:creationId xmlns:a16="http://schemas.microsoft.com/office/drawing/2014/main" id="{3FF62153-03DA-D4C1-F91C-9A6957E5B167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6" name="Google Shape;260;p13">
              <a:extLst>
                <a:ext uri="{FF2B5EF4-FFF2-40B4-BE49-F238E27FC236}">
                  <a16:creationId xmlns:a16="http://schemas.microsoft.com/office/drawing/2014/main" id="{FB1FA889-C189-954C-E26A-98B17DD798FC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7" name="Google Shape;261;p13">
              <a:extLst>
                <a:ext uri="{FF2B5EF4-FFF2-40B4-BE49-F238E27FC236}">
                  <a16:creationId xmlns:a16="http://schemas.microsoft.com/office/drawing/2014/main" id="{7B2E5D78-D416-C763-B59C-5AA620F884C2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84" name="文本框 583"/>
          <p:cNvSpPr txBox="1"/>
          <p:nvPr/>
        </p:nvSpPr>
        <p:spPr>
          <a:xfrm>
            <a:off x="1695543" y="323850"/>
            <a:ext cx="78044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Data ​Interpretation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pic>
        <p:nvPicPr>
          <p:cNvPr id="2" name="图片 1" descr="图表, 直方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8" y="5648441"/>
            <a:ext cx="6285338" cy="3645752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2332835" y="7463881"/>
            <a:ext cx="6020543" cy="1263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表, 直方图&#10;&#10;已自动生成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116" y="1348833"/>
            <a:ext cx="5664588" cy="30591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4156" y="4261857"/>
            <a:ext cx="31632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zh-CN" altLang="en-US" sz="1800" b="1">
              <a:solidFill>
                <a:schemeClr val="accent2">
                  <a:lumMod val="49000"/>
                </a:schemeClr>
              </a:solidFill>
            </a:endParaRPr>
          </a:p>
          <a:p>
            <a:r>
              <a:rPr lang="en-US" sz="1800" b="1" dirty="0">
                <a:solidFill>
                  <a:schemeClr val="accent2">
                    <a:lumMod val="49000"/>
                  </a:schemeClr>
                </a:solidFill>
              </a:rPr>
              <a:t>Some</a:t>
            </a:r>
            <a:r>
              <a:rPr lang="en-US" altLang="zh-CN" sz="1800" b="1" dirty="0">
                <a:solidFill>
                  <a:schemeClr val="accent2">
                    <a:lumMod val="49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49000"/>
                  </a:schemeClr>
                </a:solidFill>
              </a:rPr>
              <a:t>countries</a:t>
            </a:r>
            <a:r>
              <a:rPr lang="en-US" altLang="zh-CN" sz="1800" b="1" dirty="0">
                <a:solidFill>
                  <a:schemeClr val="accent2">
                    <a:lumMod val="49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49000"/>
                  </a:schemeClr>
                </a:solidFill>
              </a:rPr>
              <a:t>show</a:t>
            </a:r>
            <a:r>
              <a:rPr lang="en-US" altLang="zh-CN" sz="1800" b="1" dirty="0">
                <a:solidFill>
                  <a:schemeClr val="accent2">
                    <a:lumMod val="49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49000"/>
                  </a:schemeClr>
                </a:solidFill>
              </a:rPr>
              <a:t>clear</a:t>
            </a:r>
            <a:r>
              <a:rPr lang="en-US" altLang="zh-CN" sz="1800" b="1" dirty="0">
                <a:solidFill>
                  <a:schemeClr val="accent2">
                    <a:lumMod val="49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49000"/>
                  </a:schemeClr>
                </a:solidFill>
              </a:rPr>
              <a:t>seasonal</a:t>
            </a:r>
            <a:r>
              <a:rPr lang="en-US" altLang="zh-CN" sz="1800" b="1" dirty="0">
                <a:solidFill>
                  <a:schemeClr val="accent2">
                    <a:lumMod val="49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49000"/>
                  </a:schemeClr>
                </a:solidFill>
              </a:rPr>
              <a:t>fluctuations(e.g. Mongolia)</a:t>
            </a:r>
          </a:p>
          <a:p>
            <a:endParaRPr lang="en-US" sz="1800" b="1" dirty="0">
              <a:solidFill>
                <a:schemeClr val="accent2">
                  <a:lumMod val="49000"/>
                </a:schemeClr>
              </a:solidFill>
            </a:endParaRPr>
          </a:p>
          <a:p>
            <a:endParaRPr lang="en-US" sz="1800" b="1" dirty="0">
              <a:solidFill>
                <a:schemeClr val="accent2">
                  <a:lumMod val="49000"/>
                </a:schemeClr>
              </a:solidFill>
            </a:endParaRPr>
          </a:p>
        </p:txBody>
      </p:sp>
      <p:pic>
        <p:nvPicPr>
          <p:cNvPr id="15" name="图片 14" descr="图表, 条形图, 直方图&#10;&#10;已自动生成说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061" y="1345465"/>
            <a:ext cx="5692000" cy="30658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722326" y="4514099"/>
            <a:ext cx="44511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1800" b="1" dirty="0">
                <a:solidFill>
                  <a:schemeClr val="accent2">
                    <a:lumMod val="49000"/>
                  </a:schemeClr>
                </a:solidFill>
              </a:rPr>
              <a:t>Some countries fluctuate more randomly(e.g. South Korea)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60865" y="5763895"/>
            <a:ext cx="61963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Country models with MAE less than or equal to 1.5 are good representatives of SARIMAX models that capture AQI trends and seasonal patterns in most countries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  <a:p>
            <a:r>
              <a:rPr lang="en-US" altLang="zh-CN" sz="2400" dirty="0"/>
              <a:t>For countries with high MAE, we may need to introduce more external variables such as temperature, humidity, and traffic conditions. Industrial emissions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/>
          <p:cNvGrpSpPr/>
          <p:nvPr/>
        </p:nvGrpSpPr>
        <p:grpSpPr>
          <a:xfrm>
            <a:off x="6638356" y="-144661"/>
            <a:ext cx="5011289" cy="4875396"/>
            <a:chOff x="0" y="-38100"/>
            <a:chExt cx="1319846" cy="1548761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31" name="Google Shape;231;p11"/>
          <p:cNvSpPr txBox="1"/>
          <p:nvPr/>
        </p:nvSpPr>
        <p:spPr>
          <a:xfrm>
            <a:off x="2031253" y="5323859"/>
            <a:ext cx="142254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Julius Sans One"/>
                <a:sym typeface="Julius Sans One"/>
              </a:rPr>
              <a:t>Plan for Reproducible Research</a:t>
            </a:r>
            <a:endParaRPr lang="zh-CN"/>
          </a:p>
        </p:txBody>
      </p:sp>
      <p:sp>
        <p:nvSpPr>
          <p:cNvPr id="232" name="Google Shape;232;p11"/>
          <p:cNvSpPr txBox="1"/>
          <p:nvPr/>
        </p:nvSpPr>
        <p:spPr>
          <a:xfrm>
            <a:off x="6828076" y="698153"/>
            <a:ext cx="4631847" cy="45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05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59;p13">
            <a:extLst>
              <a:ext uri="{FF2B5EF4-FFF2-40B4-BE49-F238E27FC236}">
                <a16:creationId xmlns:a16="http://schemas.microsoft.com/office/drawing/2014/main" id="{E4AC2B98-5837-534A-95E1-E8299FBEF889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7" name="Google Shape;260;p13">
              <a:extLst>
                <a:ext uri="{FF2B5EF4-FFF2-40B4-BE49-F238E27FC236}">
                  <a16:creationId xmlns:a16="http://schemas.microsoft.com/office/drawing/2014/main" id="{9563A237-B62C-7519-9B6C-8BFCAB0C0DBA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8" name="Google Shape;261;p13">
              <a:extLst>
                <a:ext uri="{FF2B5EF4-FFF2-40B4-BE49-F238E27FC236}">
                  <a16:creationId xmlns:a16="http://schemas.microsoft.com/office/drawing/2014/main" id="{2A0C5819-E0E0-C64D-33A9-25AA1A5C9532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461815" y="246828"/>
            <a:ext cx="98671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Plan for Reproducible Research</a:t>
            </a:r>
            <a:endParaRPr lang="zh-CN" sz="4800" b="1">
              <a:solidFill>
                <a:schemeClr val="bg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88BA2C-5A0B-DF45-3F18-434E1E0A5F2A}"/>
              </a:ext>
            </a:extLst>
          </p:cNvPr>
          <p:cNvSpPr txBox="1"/>
          <p:nvPr/>
        </p:nvSpPr>
        <p:spPr>
          <a:xfrm>
            <a:off x="1231922" y="1378418"/>
            <a:ext cx="16673412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/>
              <a:t>Code and Data Availability</a:t>
            </a:r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sz="2400" dirty="0"/>
              <a:t> </a:t>
            </a:r>
            <a:r>
              <a:rPr lang="zh-CN" sz="2400" dirty="0"/>
              <a:t>Hosted on a public GitHub repository.</a:t>
            </a:r>
          </a:p>
          <a:p>
            <a:r>
              <a:rPr lang="zh-CN" altLang="en-US" sz="2400" dirty="0"/>
              <a:t> </a:t>
            </a:r>
            <a:r>
              <a:rPr lang="zh-CN" sz="2400" dirty="0"/>
              <a:t>Includes scripts for data preprocessing, analysis,</a:t>
            </a:r>
            <a:endParaRPr lang="zh-CN" dirty="0"/>
          </a:p>
          <a:p>
            <a:r>
              <a:rPr lang="zh-CN" altLang="en-US" sz="2400" dirty="0"/>
              <a:t>  </a:t>
            </a:r>
            <a:r>
              <a:rPr lang="zh-CN" sz="2400" dirty="0"/>
              <a:t>and visualization.</a:t>
            </a:r>
            <a:endParaRPr lang="zh-CN" dirty="0"/>
          </a:p>
          <a:p>
            <a:r>
              <a:rPr lang="zh-CN" altLang="en-US" sz="2400" dirty="0"/>
              <a:t> </a:t>
            </a:r>
            <a:r>
              <a:rPr lang="zh-CN" sz="2400" dirty="0"/>
              <a:t>Enables replication of workflows.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    (</a:t>
            </a:r>
            <a:r>
              <a:rPr lang="en-US" altLang="zh-CN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https://github.com/sayuleri/shiny-air-quality-app</a:t>
            </a:r>
            <a:r>
              <a:rPr lang="en-US" altLang="zh-CN" sz="2000" dirty="0">
                <a:solidFill>
                  <a:srgbClr val="0070C0"/>
                </a:solidFill>
              </a:rPr>
              <a:t>)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 (</a:t>
            </a:r>
            <a:r>
              <a:rPr lang="en-US" sz="2000" dirty="0">
                <a:solidFill>
                  <a:srgbClr val="0070C0"/>
                </a:solidFill>
              </a:rPr>
              <a:t>https://github.com/sayuleri/shiny-air-quality-app/blob/main/final_datasetfile.csv</a:t>
            </a:r>
            <a:r>
              <a:rPr lang="en-US" altLang="zh-CN" sz="2000" dirty="0">
                <a:solidFill>
                  <a:srgbClr val="0070C0"/>
                </a:solidFill>
              </a:rPr>
              <a:t>)</a:t>
            </a:r>
          </a:p>
          <a:p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b="1" dirty="0"/>
              <a:t>2. Documentation</a:t>
            </a:r>
            <a:endParaRPr lang="zh-CN" altLang="en-US" sz="2400" dirty="0"/>
          </a:p>
          <a:p>
            <a:endParaRPr lang="en-US" altLang="zh-CN" sz="2400" b="1" dirty="0"/>
          </a:p>
          <a:p>
            <a:r>
              <a:rPr lang="en-US" altLang="zh-CN" sz="2400" dirty="0"/>
              <a:t> Comprehensive</a:t>
            </a:r>
            <a:r>
              <a:rPr lang="zh-CN" altLang="en-US" sz="2400" dirty="0"/>
              <a:t> </a:t>
            </a:r>
            <a:r>
              <a:rPr lang="en-US" altLang="zh-CN" sz="2400" dirty="0"/>
              <a:t>documentation</a:t>
            </a:r>
            <a:r>
              <a:rPr lang="zh-CN" altLang="en-US" sz="2400" dirty="0"/>
              <a:t> </a:t>
            </a:r>
            <a:r>
              <a:rPr lang="en-US" altLang="zh-CN" sz="2400" dirty="0"/>
              <a:t>available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GitHub.</a:t>
            </a:r>
            <a:endParaRPr lang="zh-CN" altLang="en-US" sz="2400" dirty="0"/>
          </a:p>
          <a:p>
            <a:r>
              <a:rPr lang="en-US" altLang="zh-CN" sz="2400" dirty="0"/>
              <a:t> README</a:t>
            </a:r>
            <a:r>
              <a:rPr lang="zh-CN" altLang="en-US" sz="2400" dirty="0"/>
              <a:t> </a:t>
            </a:r>
            <a:r>
              <a:rPr lang="en-US" altLang="zh-CN" sz="2400" dirty="0"/>
              <a:t>file</a:t>
            </a:r>
            <a:r>
              <a:rPr lang="zh-CN" altLang="en-US" sz="2400" dirty="0"/>
              <a:t> </a:t>
            </a:r>
            <a:r>
              <a:rPr lang="en-US" altLang="zh-CN" sz="2400" dirty="0"/>
              <a:t>includes</a:t>
            </a:r>
            <a:r>
              <a:rPr lang="zh-CN" altLang="en-US" sz="2400" dirty="0"/>
              <a:t> </a:t>
            </a:r>
            <a:r>
              <a:rPr lang="en-US" altLang="zh-CN" sz="2400" dirty="0"/>
              <a:t>objectives,</a:t>
            </a:r>
            <a:r>
              <a:rPr lang="zh-CN" altLang="en-US" sz="2400" dirty="0"/>
              <a:t>  </a:t>
            </a:r>
            <a:r>
              <a:rPr lang="en-US" altLang="zh-CN" sz="2400" dirty="0"/>
              <a:t>dependencies,</a:t>
            </a:r>
            <a:r>
              <a:rPr lang="zh-CN" altLang="en-US" sz="2400" dirty="0"/>
              <a:t> </a:t>
            </a:r>
            <a:endParaRPr lang="en-US" altLang="zh-CN" sz="2000" dirty="0"/>
          </a:p>
          <a:p>
            <a:r>
              <a:rPr lang="zh-CN" altLang="en-US" sz="2400" dirty="0"/>
              <a:t> 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usage</a:t>
            </a:r>
            <a:r>
              <a:rPr lang="zh-CN" altLang="en-US" sz="2400" dirty="0"/>
              <a:t> </a:t>
            </a:r>
            <a:r>
              <a:rPr lang="en-US" altLang="zh-CN" sz="2400" dirty="0"/>
              <a:t>instructions.</a:t>
            </a:r>
            <a:endParaRPr lang="en-US" altLang="zh-CN" sz="2000" dirty="0"/>
          </a:p>
          <a:p>
            <a:r>
              <a:rPr lang="en-US" sz="2000" dirty="0">
                <a:solidFill>
                  <a:srgbClr val="0070C0"/>
                </a:solidFill>
              </a:rPr>
              <a:t>    (https://github.com/sayuleri/shiny-air-quality-app/blob/main/README.md)</a:t>
            </a:r>
            <a:endParaRPr lang="en-US" altLang="zh-CN" sz="2000" dirty="0"/>
          </a:p>
          <a:p>
            <a:endParaRPr lang="zh-CN" b="1" dirty="0"/>
          </a:p>
          <a:p>
            <a:endParaRPr lang="zh-CN" altLang="en-US" dirty="0"/>
          </a:p>
        </p:txBody>
      </p:sp>
      <p:pic>
        <p:nvPicPr>
          <p:cNvPr id="5" name="图片 4" descr="图形用户界面, 文本, 应用程序&#10;&#10;已自动生成说明">
            <a:extLst>
              <a:ext uri="{FF2B5EF4-FFF2-40B4-BE49-F238E27FC236}">
                <a16:creationId xmlns:a16="http://schemas.microsoft.com/office/drawing/2014/main" id="{0EDEFAA7-1D09-E61F-F60E-9112BBF0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679" y="1661652"/>
            <a:ext cx="7826125" cy="1594711"/>
          </a:xfrm>
          <a:prstGeom prst="rect">
            <a:avLst/>
          </a:prstGeom>
        </p:spPr>
      </p:pic>
      <p:pic>
        <p:nvPicPr>
          <p:cNvPr id="4" name="图片 3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8E261FF4-A52C-1C74-1E3B-62A2CA31F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6946" y="4920579"/>
            <a:ext cx="6477206" cy="41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/>
          <p:cNvGrpSpPr/>
          <p:nvPr/>
        </p:nvGrpSpPr>
        <p:grpSpPr>
          <a:xfrm>
            <a:off x="6638356" y="-144661"/>
            <a:ext cx="5011289" cy="4875396"/>
            <a:chOff x="0" y="-38100"/>
            <a:chExt cx="1319846" cy="1548761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/>
          <p:cNvSpPr txBox="1"/>
          <p:nvPr/>
        </p:nvSpPr>
        <p:spPr>
          <a:xfrm>
            <a:off x="2031253" y="5323859"/>
            <a:ext cx="142254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Julius Sans One"/>
                <a:sym typeface="Julius Sans One"/>
              </a:rPr>
              <a:t>Project Background and Objectives</a:t>
            </a:r>
            <a:endParaRPr lang="zh-CN"/>
          </a:p>
        </p:txBody>
      </p:sp>
      <p:sp>
        <p:nvSpPr>
          <p:cNvPr id="232" name="Google Shape;232;p11"/>
          <p:cNvSpPr txBox="1"/>
          <p:nvPr/>
        </p:nvSpPr>
        <p:spPr>
          <a:xfrm>
            <a:off x="6828076" y="698153"/>
            <a:ext cx="4631847" cy="457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01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9;p13">
            <a:extLst>
              <a:ext uri="{FF2B5EF4-FFF2-40B4-BE49-F238E27FC236}">
                <a16:creationId xmlns:a16="http://schemas.microsoft.com/office/drawing/2014/main" id="{CA3E6038-3073-64DA-BB0B-08BE9FD39126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2F0D170F-B293-36CC-06EE-CD6FE38E3934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2" name="Google Shape;261;p13">
              <a:extLst>
                <a:ext uri="{FF2B5EF4-FFF2-40B4-BE49-F238E27FC236}">
                  <a16:creationId xmlns:a16="http://schemas.microsoft.com/office/drawing/2014/main" id="{1FBC6B78-7B51-2F8A-F4C9-83D1224C9036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461815" y="246828"/>
            <a:ext cx="98671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Plan for Reproducible Research</a:t>
            </a:r>
            <a:endParaRPr lang="zh-CN" sz="4800" b="1">
              <a:solidFill>
                <a:schemeClr val="bg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88BA2C-5A0B-DF45-3F18-434E1E0A5F2A}"/>
              </a:ext>
            </a:extLst>
          </p:cNvPr>
          <p:cNvSpPr txBox="1"/>
          <p:nvPr/>
        </p:nvSpPr>
        <p:spPr>
          <a:xfrm>
            <a:off x="1374797" y="1039090"/>
            <a:ext cx="16673412" cy="71558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 sz="2000" dirty="0"/>
          </a:p>
          <a:p>
            <a:r>
              <a:rPr lang="en-US" altLang="zh-CN" sz="2000" b="1" dirty="0"/>
              <a:t>3. Public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Deployment</a:t>
            </a:r>
            <a:endParaRPr lang="zh-CN" altLang="en-US" sz="2000" dirty="0"/>
          </a:p>
          <a:p>
            <a:endParaRPr lang="en-US" altLang="zh-CN" sz="2000" b="1" dirty="0"/>
          </a:p>
          <a:p>
            <a:r>
              <a:rPr lang="en-US" altLang="zh-CN" sz="2000" dirty="0"/>
              <a:t> Interactive</a:t>
            </a:r>
            <a:r>
              <a:rPr lang="zh-CN" altLang="en-US" sz="2000" dirty="0"/>
              <a:t> </a:t>
            </a:r>
            <a:r>
              <a:rPr lang="en-US" altLang="zh-CN" sz="2000" dirty="0"/>
              <a:t>Shiny</a:t>
            </a:r>
            <a:r>
              <a:rPr lang="zh-CN" altLang="en-US" sz="2000" dirty="0"/>
              <a:t> </a:t>
            </a:r>
            <a:r>
              <a:rPr lang="en-US" altLang="zh-CN" sz="2000" dirty="0"/>
              <a:t>app</a:t>
            </a:r>
            <a:r>
              <a:rPr lang="zh-CN" altLang="en-US" sz="2000" dirty="0"/>
              <a:t> </a:t>
            </a:r>
            <a:r>
              <a:rPr lang="en-US" altLang="zh-CN" sz="2000" dirty="0"/>
              <a:t>deployed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ShinyApps.io.----</a:t>
            </a:r>
            <a:endParaRPr lang="zh-CN" altLang="en-US" sz="2000" dirty="0"/>
          </a:p>
          <a:p>
            <a:r>
              <a:rPr lang="en-US" altLang="zh-CN" sz="2000" dirty="0"/>
              <a:t> (</a:t>
            </a: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https://WQD7001_shiny_Asia_air_quality.io/app-name/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/>
              <a:t> Accessible</a:t>
            </a:r>
            <a:r>
              <a:rPr lang="zh-CN" altLang="en-US" sz="2000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local</a:t>
            </a:r>
            <a:r>
              <a:rPr lang="zh-CN" altLang="en-US" sz="2000" dirty="0"/>
              <a:t> </a:t>
            </a:r>
            <a:r>
              <a:rPr lang="en-US" altLang="zh-CN" sz="2000" dirty="0"/>
              <a:t>software</a:t>
            </a:r>
            <a:r>
              <a:rPr lang="zh-CN" altLang="en-US" sz="2000" dirty="0"/>
              <a:t> </a:t>
            </a:r>
            <a:r>
              <a:rPr lang="en-US" altLang="zh-CN" sz="2000" dirty="0"/>
              <a:t>installation.</a:t>
            </a:r>
            <a:endParaRPr lang="zh-CN" altLang="en-US" sz="2000" dirty="0"/>
          </a:p>
          <a:p>
            <a:endParaRPr lang="en-US" altLang="zh-CN" sz="2000" dirty="0"/>
          </a:p>
          <a:p>
            <a:r>
              <a:rPr lang="en-US" sz="2000" b="1" dirty="0"/>
              <a:t>4. Data Accessibility</a:t>
            </a:r>
            <a:endParaRPr lang="en-US" dirty="0"/>
          </a:p>
          <a:p>
            <a:r>
              <a:rPr lang="en-US" sz="2000" dirty="0"/>
              <a:t> </a:t>
            </a:r>
          </a:p>
          <a:p>
            <a:r>
              <a:rPr lang="en-US" sz="2000" dirty="0"/>
              <a:t> Public datasets cited with instructions for access.(</a:t>
            </a:r>
            <a:r>
              <a:rPr lang="en-US" sz="2000" dirty="0">
                <a:solidFill>
                  <a:srgbClr val="0070C0"/>
                </a:solidFill>
              </a:rPr>
              <a:t>https://www.</a:t>
            </a:r>
            <a:endParaRPr lang="en-US" dirty="0"/>
          </a:p>
          <a:p>
            <a:r>
              <a:rPr lang="en-US" sz="2000" dirty="0">
                <a:solidFill>
                  <a:srgbClr val="0070C0"/>
                </a:solidFill>
              </a:rPr>
              <a:t> kaggle.com/datasets</a:t>
            </a:r>
            <a:endParaRPr lang="en-US" dirty="0"/>
          </a:p>
          <a:p>
            <a:r>
              <a:rPr lang="en-US" sz="2000" dirty="0">
                <a:solidFill>
                  <a:srgbClr val="0070C0"/>
                </a:solidFill>
              </a:rPr>
              <a:t> /nelgiriyewithana/global-weather-repository?resource=download</a:t>
            </a:r>
            <a:r>
              <a:rPr lang="en-US" sz="2000" dirty="0"/>
              <a:t>)</a:t>
            </a:r>
            <a:endParaRPr lang="en-US" dirty="0"/>
          </a:p>
          <a:p>
            <a:r>
              <a:rPr lang="en-US" sz="2000" dirty="0"/>
              <a:t> Proprietary data replaced with simulated or anonymized datasets.</a:t>
            </a:r>
            <a:endParaRPr lang="en-US" dirty="0"/>
          </a:p>
          <a:p>
            <a:endParaRPr lang="en-US" sz="2000" dirty="0"/>
          </a:p>
          <a:p>
            <a:r>
              <a:rPr lang="en-US" sz="2000" b="1" dirty="0"/>
              <a:t>5. Open-source Tools</a:t>
            </a:r>
            <a:endParaRPr lang="en-US" dirty="0"/>
          </a:p>
          <a:p>
            <a:endParaRPr lang="en-US" sz="2000" b="1" dirty="0"/>
          </a:p>
          <a:p>
            <a:r>
              <a:rPr lang="en-US" sz="2000" dirty="0"/>
              <a:t> Exclusively uses open-source tools : 	   </a:t>
            </a:r>
            <a:r>
              <a:rPr lang="en-US" sz="2000" dirty="0">
                <a:solidFill>
                  <a:srgbClr val="0070C0"/>
                </a:solidFill>
              </a:rPr>
              <a:t>Python, R, Rstudio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sz="2000" dirty="0"/>
              <a:t> Exclusively uses open-source libraries:  </a:t>
            </a:r>
            <a:r>
              <a:rPr lang="en-US" sz="2000" dirty="0">
                <a:solidFill>
                  <a:srgbClr val="0070C0"/>
                </a:solidFill>
              </a:rPr>
              <a:t>R – shiny, ggplot2, dplyr, readr, leaflet, tidyr, forecast, scales;</a:t>
            </a:r>
          </a:p>
          <a:p>
            <a:r>
              <a:rPr lang="en-US" sz="2000" dirty="0">
                <a:solidFill>
                  <a:srgbClr val="0070C0"/>
                </a:solidFill>
              </a:rPr>
              <a:t>                     Python – pandas, matplotlib.pyplot, seaborn</a:t>
            </a:r>
          </a:p>
          <a:p>
            <a:endParaRPr lang="en-US" sz="1100" dirty="0"/>
          </a:p>
          <a:p>
            <a:r>
              <a:rPr lang="en-US" sz="2000" dirty="0"/>
              <a:t> Reproducible without proprietary software: </a:t>
            </a:r>
            <a:r>
              <a:rPr lang="en-US" sz="2000" dirty="0">
                <a:solidFill>
                  <a:srgbClr val="0070C0"/>
                </a:solidFill>
              </a:rPr>
              <a:t>shiny，shinyapp.io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endParaRPr lang="en-US" altLang="zh-CN" sz="2000" dirty="0"/>
          </a:p>
          <a:p>
            <a:endParaRPr lang="zh-CN" b="1" dirty="0"/>
          </a:p>
          <a:p>
            <a:endParaRPr lang="zh-CN" altLang="en-US" dirty="0"/>
          </a:p>
        </p:txBody>
      </p:sp>
      <p:pic>
        <p:nvPicPr>
          <p:cNvPr id="6" name="图片 5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FDFA614F-C39D-EC7B-A07F-0F0C54DEA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059" y="1068702"/>
            <a:ext cx="6036263" cy="2715406"/>
          </a:xfrm>
          <a:prstGeom prst="rect">
            <a:avLst/>
          </a:prstGeom>
        </p:spPr>
      </p:pic>
      <p:pic>
        <p:nvPicPr>
          <p:cNvPr id="7" name="图片 6" descr="图标&#10;&#10;已自动生成说明">
            <a:extLst>
              <a:ext uri="{FF2B5EF4-FFF2-40B4-BE49-F238E27FC236}">
                <a16:creationId xmlns:a16="http://schemas.microsoft.com/office/drawing/2014/main" id="{37ACCFB6-DE92-070D-AA2D-D22C8DC07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596" y="7980760"/>
            <a:ext cx="1920478" cy="1808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8967C8-CC14-92CB-BD1A-57CC2714A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121" y="7716441"/>
            <a:ext cx="3801666" cy="2042518"/>
          </a:xfrm>
          <a:prstGeom prst="rect">
            <a:avLst/>
          </a:prstGeom>
        </p:spPr>
      </p:pic>
      <p:pic>
        <p:nvPicPr>
          <p:cNvPr id="9" name="图片 8" descr="徽标&#10;&#10;已自动生成说明">
            <a:extLst>
              <a:ext uri="{FF2B5EF4-FFF2-40B4-BE49-F238E27FC236}">
                <a16:creationId xmlns:a16="http://schemas.microsoft.com/office/drawing/2014/main" id="{13526D80-8412-E2A0-DE87-E571244C8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447" y="5844779"/>
            <a:ext cx="3529013" cy="1687115"/>
          </a:xfrm>
          <a:prstGeom prst="rect">
            <a:avLst/>
          </a:prstGeom>
        </p:spPr>
      </p:pic>
      <p:pic>
        <p:nvPicPr>
          <p:cNvPr id="10" name="图片 9" descr="图标&#10;&#10;已自动生成说明">
            <a:extLst>
              <a:ext uri="{FF2B5EF4-FFF2-40B4-BE49-F238E27FC236}">
                <a16:creationId xmlns:a16="http://schemas.microsoft.com/office/drawing/2014/main" id="{E350A62C-EF3D-9CAC-5909-AF31BBE6B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4366" y="7718227"/>
            <a:ext cx="2638425" cy="2056805"/>
          </a:xfrm>
          <a:prstGeom prst="rect">
            <a:avLst/>
          </a:prstGeom>
        </p:spPr>
      </p:pic>
      <p:pic>
        <p:nvPicPr>
          <p:cNvPr id="11" name="图片 10" descr="文本&#10;&#10;已自动生成说明">
            <a:extLst>
              <a:ext uri="{FF2B5EF4-FFF2-40B4-BE49-F238E27FC236}">
                <a16:creationId xmlns:a16="http://schemas.microsoft.com/office/drawing/2014/main" id="{1FB8F6BB-CAE7-9C4A-0F5B-84FCAE8E6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7956" y="4157067"/>
            <a:ext cx="3581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9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CE204234-99A1-1C01-36D7-7B5E0BA9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>
            <a:extLst>
              <a:ext uri="{FF2B5EF4-FFF2-40B4-BE49-F238E27FC236}">
                <a16:creationId xmlns:a16="http://schemas.microsoft.com/office/drawing/2014/main" id="{015C5103-6345-23D0-44FC-2F90E9376039}"/>
              </a:ext>
            </a:extLst>
          </p:cNvPr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>
              <a:extLst>
                <a:ext uri="{FF2B5EF4-FFF2-40B4-BE49-F238E27FC236}">
                  <a16:creationId xmlns:a16="http://schemas.microsoft.com/office/drawing/2014/main" id="{1F2165C9-1344-4FD2-107A-327BA20842A3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>
              <a:extLst>
                <a:ext uri="{FF2B5EF4-FFF2-40B4-BE49-F238E27FC236}">
                  <a16:creationId xmlns:a16="http://schemas.microsoft.com/office/drawing/2014/main" id="{BD31DDC9-89E4-858C-C7FA-EE63158043EE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27" name="Google Shape;227;p11">
            <a:extLst>
              <a:ext uri="{FF2B5EF4-FFF2-40B4-BE49-F238E27FC236}">
                <a16:creationId xmlns:a16="http://schemas.microsoft.com/office/drawing/2014/main" id="{D848A9B7-A175-B2E5-39D6-E9FDBBB4017F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>
            <a:extLst>
              <a:ext uri="{FF2B5EF4-FFF2-40B4-BE49-F238E27FC236}">
                <a16:creationId xmlns:a16="http://schemas.microsoft.com/office/drawing/2014/main" id="{13AA4BF2-6F7F-5910-4F6C-2670BB5548B6}"/>
              </a:ext>
            </a:extLst>
          </p:cNvPr>
          <p:cNvGrpSpPr/>
          <p:nvPr/>
        </p:nvGrpSpPr>
        <p:grpSpPr>
          <a:xfrm>
            <a:off x="6638356" y="-144661"/>
            <a:ext cx="5011289" cy="4875396"/>
            <a:chOff x="0" y="-38100"/>
            <a:chExt cx="1319846" cy="1548761"/>
          </a:xfrm>
        </p:grpSpPr>
        <p:sp>
          <p:nvSpPr>
            <p:cNvPr id="229" name="Google Shape;229;p11">
              <a:extLst>
                <a:ext uri="{FF2B5EF4-FFF2-40B4-BE49-F238E27FC236}">
                  <a16:creationId xmlns:a16="http://schemas.microsoft.com/office/drawing/2014/main" id="{D16C224C-2836-E3D8-BAFB-D3DBCAFDFB66}"/>
                </a:ext>
              </a:extLst>
            </p:cNvPr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>
              <a:extLst>
                <a:ext uri="{FF2B5EF4-FFF2-40B4-BE49-F238E27FC236}">
                  <a16:creationId xmlns:a16="http://schemas.microsoft.com/office/drawing/2014/main" id="{3CF0F335-204E-E10C-FD54-3354C096B20B}"/>
                </a:ext>
              </a:extLst>
            </p:cNvPr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31" name="Google Shape;231;p11">
            <a:extLst>
              <a:ext uri="{FF2B5EF4-FFF2-40B4-BE49-F238E27FC236}">
                <a16:creationId xmlns:a16="http://schemas.microsoft.com/office/drawing/2014/main" id="{C36E5AF0-996E-2F0A-0D74-CDA0E1E46C83}"/>
              </a:ext>
            </a:extLst>
          </p:cNvPr>
          <p:cNvSpPr txBox="1"/>
          <p:nvPr/>
        </p:nvSpPr>
        <p:spPr>
          <a:xfrm>
            <a:off x="2031253" y="5323859"/>
            <a:ext cx="142254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FFFFFF"/>
                </a:solidFill>
                <a:latin typeface="Julius Sans One"/>
              </a:rPr>
              <a:t>Deployment of Data Product</a:t>
            </a:r>
            <a:endParaRPr lang="zh-CN" altLang="zh-CN" sz="9600">
              <a:solidFill>
                <a:srgbClr val="FFFFFF"/>
              </a:solidFill>
              <a:latin typeface="Julius Sans One"/>
            </a:endParaRPr>
          </a:p>
        </p:txBody>
      </p:sp>
      <p:sp>
        <p:nvSpPr>
          <p:cNvPr id="232" name="Google Shape;232;p11">
            <a:extLst>
              <a:ext uri="{FF2B5EF4-FFF2-40B4-BE49-F238E27FC236}">
                <a16:creationId xmlns:a16="http://schemas.microsoft.com/office/drawing/2014/main" id="{84CF7F99-14E9-D699-18C9-0679FA8BFB26}"/>
              </a:ext>
            </a:extLst>
          </p:cNvPr>
          <p:cNvSpPr txBox="1"/>
          <p:nvPr/>
        </p:nvSpPr>
        <p:spPr>
          <a:xfrm>
            <a:off x="6828076" y="698153"/>
            <a:ext cx="4631847" cy="45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11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9;p13">
            <a:extLst>
              <a:ext uri="{FF2B5EF4-FFF2-40B4-BE49-F238E27FC236}">
                <a16:creationId xmlns:a16="http://schemas.microsoft.com/office/drawing/2014/main" id="{D4DE96D3-283A-3015-1A62-FBA8D148202E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0F449655-5EA9-4EA2-662A-4333CF120901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6" name="Google Shape;261;p13">
              <a:extLst>
                <a:ext uri="{FF2B5EF4-FFF2-40B4-BE49-F238E27FC236}">
                  <a16:creationId xmlns:a16="http://schemas.microsoft.com/office/drawing/2014/main" id="{0B66121A-949D-31AA-D782-88CFD317AD05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390378" y="1900"/>
            <a:ext cx="87854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Deployment of Data Product</a:t>
            </a:r>
            <a:endParaRPr lang="zh-CN" sz="4800" b="1">
              <a:solidFill>
                <a:schemeClr val="bg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8FA2F-72C2-FB2D-4702-50220DA97E1E}"/>
              </a:ext>
            </a:extLst>
          </p:cNvPr>
          <p:cNvSpPr txBox="1"/>
          <p:nvPr/>
        </p:nvSpPr>
        <p:spPr>
          <a:xfrm>
            <a:off x="1190101" y="836910"/>
            <a:ext cx="16785314" cy="8679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3200" b="1" dirty="0"/>
          </a:p>
          <a:p>
            <a:r>
              <a:rPr lang="zh-CN" sz="3200" b="1" dirty="0"/>
              <a:t>Step 1: Prepare GitHub Repository</a:t>
            </a:r>
            <a:endParaRPr lang="zh-CN" sz="3200" dirty="0"/>
          </a:p>
          <a:p>
            <a:endParaRPr lang="zh-CN" altLang="en-US" sz="2400" b="1" dirty="0"/>
          </a:p>
          <a:p>
            <a:pPr marL="457200" indent="-457200">
              <a:buAutoNum type="arabicPeriod"/>
            </a:pPr>
            <a:r>
              <a:rPr lang="zh-CN" sz="2400" b="1" dirty="0"/>
              <a:t>Create a GitHub Repository:</a:t>
            </a:r>
            <a:endParaRPr lang="zh-CN" sz="2400" dirty="0"/>
          </a:p>
          <a:p>
            <a:endParaRPr lang="zh-CN" sz="2400" b="1" dirty="0"/>
          </a:p>
          <a:p>
            <a:pPr lvl="1"/>
            <a:r>
              <a:rPr lang="zh-CN" sz="2400" dirty="0"/>
              <a:t> Log in to GitHub, create a new repository, and set it to Public or Private.</a:t>
            </a:r>
          </a:p>
          <a:p>
            <a:pPr lvl="1"/>
            <a:r>
              <a:rPr lang="zh-CN" sz="2400" dirty="0"/>
              <a:t> name: </a:t>
            </a:r>
            <a:r>
              <a:rPr lang="zh-CN" sz="2400" dirty="0">
                <a:latin typeface="Consolas"/>
              </a:rPr>
              <a:t>shiny-air-quality-app</a:t>
            </a:r>
            <a:r>
              <a:rPr lang="zh-CN" sz="2400" dirty="0"/>
              <a:t>.</a:t>
            </a:r>
          </a:p>
          <a:p>
            <a:pPr lvl="1"/>
            <a:endParaRPr lang="zh-CN" altLang="en-US" sz="2400" dirty="0"/>
          </a:p>
          <a:p>
            <a:pPr lvl="1"/>
            <a:r>
              <a:rPr lang="en-US" altLang="zh-CN" sz="2400" b="1" dirty="0"/>
              <a:t>2.</a:t>
            </a:r>
            <a:r>
              <a:rPr lang="zh-CN" sz="2400" b="1" dirty="0"/>
              <a:t> </a:t>
            </a:r>
            <a:r>
              <a:rPr lang="zh-CN" altLang="en-US" sz="2400" b="1" dirty="0"/>
              <a:t> </a:t>
            </a:r>
            <a:r>
              <a:rPr lang="zh-CN" sz="2400" b="1" dirty="0"/>
              <a:t>Set up Locally:</a:t>
            </a:r>
            <a:endParaRPr lang="zh-CN" sz="2400" dirty="0"/>
          </a:p>
          <a:p>
            <a:pPr lvl="1"/>
            <a:endParaRPr lang="zh-CN" sz="2400" dirty="0"/>
          </a:p>
          <a:p>
            <a:pPr lvl="1"/>
            <a:r>
              <a:rPr lang="zh-CN" altLang="en-US" sz="2400" dirty="0">
                <a:latin typeface="Consolas"/>
              </a:rPr>
              <a:t>  </a:t>
            </a:r>
            <a:r>
              <a:rPr lang="zh-CN" sz="2400" dirty="0">
                <a:latin typeface="Consolas"/>
              </a:rPr>
              <a:t>mkdir shiny-air-quality-app
 </a:t>
            </a:r>
            <a:r>
              <a:rPr lang="zh-CN" altLang="en-US" sz="2400" dirty="0">
                <a:latin typeface="Consolas"/>
              </a:rPr>
              <a:t> </a:t>
            </a:r>
            <a:r>
              <a:rPr lang="zh-CN" sz="2400" dirty="0">
                <a:latin typeface="Consolas"/>
              </a:rPr>
              <a:t>cd shiny-air-quality-app
</a:t>
            </a:r>
            <a:r>
              <a:rPr lang="zh-CN" sz="2400" dirty="0"/>
              <a:t> Add </a:t>
            </a:r>
            <a:r>
              <a:rPr lang="zh-CN" sz="2400" dirty="0">
                <a:latin typeface="Consolas"/>
              </a:rPr>
              <a:t>app.R</a:t>
            </a:r>
            <a:r>
              <a:rPr lang="zh-CN" sz="2400" dirty="0"/>
              <a:t> and </a:t>
            </a:r>
            <a:r>
              <a:rPr lang="zh-CN" sz="2400" dirty="0">
                <a:latin typeface="Consolas"/>
              </a:rPr>
              <a:t>final_datasetfile.csv</a:t>
            </a:r>
            <a:r>
              <a:rPr lang="zh-CN" sz="2400" dirty="0"/>
              <a:t> to this folder.</a:t>
            </a:r>
          </a:p>
          <a:p>
            <a:pPr lvl="1"/>
            <a:endParaRPr lang="zh-CN" altLang="en-US" sz="24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</a:t>
            </a:r>
            <a:r>
              <a:rPr lang="zh-CN" sz="2400" b="1" dirty="0"/>
              <a:t>Push to GitHub:</a:t>
            </a:r>
            <a:endParaRPr lang="zh-CN" sz="2400" dirty="0"/>
          </a:p>
          <a:p>
            <a:endParaRPr lang="zh-CN" sz="2400" b="1" dirty="0"/>
          </a:p>
          <a:p>
            <a:r>
              <a:rPr lang="zh-CN" altLang="en-US" sz="2400" dirty="0">
                <a:latin typeface="Consolas"/>
              </a:rPr>
              <a:t>  </a:t>
            </a:r>
            <a:r>
              <a:rPr lang="zh-CN" sz="2400" dirty="0">
                <a:latin typeface="Consolas"/>
              </a:rPr>
              <a:t>git init
</a:t>
            </a:r>
            <a:r>
              <a:rPr lang="zh-CN" altLang="en-US" sz="2400" dirty="0">
                <a:latin typeface="Consolas"/>
              </a:rPr>
              <a:t> </a:t>
            </a:r>
            <a:r>
              <a:rPr lang="zh-CN" sz="2400" dirty="0">
                <a:latin typeface="Consolas"/>
              </a:rPr>
              <a:t> git add .
  git commit -m "Initial commit for Shiny app"
 </a:t>
            </a:r>
            <a:r>
              <a:rPr lang="zh-CN" altLang="en-US" sz="2400" dirty="0">
                <a:latin typeface="Consolas"/>
              </a:rPr>
              <a:t> </a:t>
            </a:r>
            <a:r>
              <a:rPr lang="zh-CN" sz="2400" dirty="0">
                <a:latin typeface="Consolas"/>
              </a:rPr>
              <a:t>git branch -M main
  git remote add origin </a:t>
            </a:r>
            <a:r>
              <a:rPr lang="zh-CN" sz="2400" dirty="0"/>
              <a:t>https://</a:t>
            </a:r>
            <a:r>
              <a:rPr lang="en-US" altLang="zh-CN" sz="2400" dirty="0"/>
              <a:t>raw.</a:t>
            </a:r>
            <a:r>
              <a:rPr lang="zh-CN" sz="2400" dirty="0"/>
              <a:t>github</a:t>
            </a:r>
            <a:r>
              <a:rPr lang="en-US" altLang="zh-CN" sz="2400" dirty="0"/>
              <a:t>usercontent</a:t>
            </a:r>
            <a:r>
              <a:rPr lang="zh-CN" sz="2400" dirty="0"/>
              <a:t>.com/</a:t>
            </a:r>
            <a:r>
              <a:rPr lang="en-US" altLang="zh-CN" sz="2400" dirty="0"/>
              <a:t>sa</a:t>
            </a:r>
            <a:r>
              <a:rPr lang="zh-CN" sz="2400" dirty="0"/>
              <a:t>yu</a:t>
            </a:r>
            <a:r>
              <a:rPr lang="en-US" altLang="zh-CN" sz="2400" dirty="0"/>
              <a:t>l</a:t>
            </a:r>
            <a:r>
              <a:rPr lang="zh-CN" sz="2400" dirty="0"/>
              <a:t>er</a:t>
            </a:r>
            <a:r>
              <a:rPr lang="en-US" altLang="zh-CN" sz="2400" dirty="0"/>
              <a:t>i</a:t>
            </a:r>
            <a:r>
              <a:rPr lang="zh-CN" sz="2400" dirty="0"/>
              <a:t>/shiny-air-quality-app</a:t>
            </a:r>
            <a:r>
              <a:rPr lang="en-US" altLang="zh-CN" sz="2400" dirty="0"/>
              <a:t>/main/f</a:t>
            </a:r>
            <a:r>
              <a:rPr lang="zh-CN" sz="2400" dirty="0"/>
              <a:t>i</a:t>
            </a:r>
            <a:r>
              <a:rPr lang="en-US" altLang="zh-CN" sz="2400" dirty="0" err="1"/>
              <a:t>nal_datase</a:t>
            </a:r>
            <a:r>
              <a:rPr lang="zh-CN" sz="2400" dirty="0"/>
              <a:t>t</a:t>
            </a:r>
            <a:r>
              <a:rPr lang="en-US" altLang="zh-CN" sz="2400" dirty="0"/>
              <a:t>file.csv</a:t>
            </a:r>
            <a:r>
              <a:rPr lang="zh-CN" sz="2400" dirty="0">
                <a:latin typeface="Consolas"/>
              </a:rPr>
              <a:t>
  git push -u origin main</a:t>
            </a:r>
            <a:endParaRPr lang="zh-CN" sz="2400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19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9;p13">
            <a:extLst>
              <a:ext uri="{FF2B5EF4-FFF2-40B4-BE49-F238E27FC236}">
                <a16:creationId xmlns:a16="http://schemas.microsoft.com/office/drawing/2014/main" id="{5596F6A1-0786-AFA4-0276-5F5BCB12E5DB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EF548FA5-8BA8-B931-9040-52FE8EAB8B37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6" name="Google Shape;261;p13">
              <a:extLst>
                <a:ext uri="{FF2B5EF4-FFF2-40B4-BE49-F238E27FC236}">
                  <a16:creationId xmlns:a16="http://schemas.microsoft.com/office/drawing/2014/main" id="{0D6B9EA8-63F2-1735-4692-DC852B4A537F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390378" y="1900"/>
            <a:ext cx="92752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Deployment of Data Product</a:t>
            </a:r>
            <a:endParaRPr 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8FA2F-72C2-FB2D-4702-50220DA97E1E}"/>
              </a:ext>
            </a:extLst>
          </p:cNvPr>
          <p:cNvSpPr txBox="1"/>
          <p:nvPr/>
        </p:nvSpPr>
        <p:spPr>
          <a:xfrm>
            <a:off x="1343181" y="766574"/>
            <a:ext cx="16785314" cy="9202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Step 2: </a:t>
            </a:r>
            <a:r>
              <a:rPr lang="en-US" altLang="zh-CN" sz="3200" b="1" dirty="0"/>
              <a:t>Deploy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Application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Online</a:t>
            </a:r>
            <a:endParaRPr lang="zh-CN" altLang="en-US" sz="3200" dirty="0"/>
          </a:p>
          <a:p>
            <a:endParaRPr lang="en-US" altLang="zh-CN" sz="3200" b="1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Install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Configure</a:t>
            </a:r>
            <a:r>
              <a:rPr lang="zh-CN" altLang="en-US" sz="2400" b="1" dirty="0"/>
              <a:t> </a:t>
            </a:r>
            <a:r>
              <a:rPr lang="en-US" altLang="zh-CN" sz="2400" b="1" dirty="0">
                <a:latin typeface="Consolas"/>
              </a:rPr>
              <a:t>rsconnect</a:t>
            </a:r>
            <a:r>
              <a:rPr lang="en-US" altLang="zh-CN" sz="2400" b="1" dirty="0"/>
              <a:t>:</a:t>
            </a:r>
            <a:endParaRPr lang="zh-CN" altLang="en-US" dirty="0"/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lvl="1"/>
            <a:r>
              <a:rPr lang="en-US" altLang="zh-CN" sz="2400" dirty="0"/>
              <a:t> Install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package(R):</a:t>
            </a:r>
            <a:endParaRPr lang="zh-CN" altLang="en-US" dirty="0"/>
          </a:p>
          <a:p>
            <a:pPr lvl="1"/>
            <a:r>
              <a:rPr lang="en-US" altLang="zh-CN" sz="2400" dirty="0">
                <a:latin typeface="Consolas"/>
              </a:rPr>
              <a:t>  install.packages("rsconnect")</a:t>
            </a:r>
            <a:r>
              <a:rPr lang="zh-CN" altLang="en-US" sz="2400" dirty="0">
                <a:latin typeface="Consolas"/>
              </a:rPr>
              <a:t>
</a:t>
            </a:r>
            <a:r>
              <a:rPr lang="en-US" altLang="zh-CN" sz="2400" dirty="0">
                <a:latin typeface="Consolas"/>
              </a:rPr>
              <a:t>  library(rsconnect)</a:t>
            </a:r>
            <a:r>
              <a:rPr lang="zh-CN" altLang="en-US" sz="2400" dirty="0">
                <a:latin typeface="Consolas"/>
              </a:rPr>
              <a:t>
</a:t>
            </a:r>
            <a:endParaRPr lang="zh-CN" altLang="en-US" dirty="0"/>
          </a:p>
          <a:p>
            <a:pPr lvl="1"/>
            <a:r>
              <a:rPr lang="en-US" altLang="zh-CN" sz="2400" b="1" dirty="0"/>
              <a:t>2. 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up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ShinyApps.io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account(R):</a:t>
            </a:r>
            <a:endParaRPr lang="zh-CN" altLang="en-US" b="1" dirty="0"/>
          </a:p>
          <a:p>
            <a:pPr lvl="1"/>
            <a:endParaRPr lang="en-US" altLang="zh-CN" sz="2400" b="1" dirty="0"/>
          </a:p>
          <a:p>
            <a:pPr lvl="1"/>
            <a:r>
              <a:rPr lang="en-US" altLang="zh-CN" sz="2400" dirty="0">
                <a:latin typeface="Consolas"/>
              </a:rPr>
              <a:t>  rsconnect::setAccountInfo(name='</a:t>
            </a:r>
            <a:r>
              <a:rPr lang="en-US" sz="2400" dirty="0"/>
              <a:t>wqd7001-shiny-asia-air-quality-app</a:t>
            </a:r>
            <a:r>
              <a:rPr lang="en-US" altLang="zh-CN" sz="2400" dirty="0">
                <a:latin typeface="Consolas"/>
              </a:rPr>
              <a:t>',</a:t>
            </a:r>
            <a:r>
              <a:rPr lang="zh-CN" altLang="en-US" sz="2400" dirty="0">
                <a:latin typeface="Consolas"/>
              </a:rPr>
              <a:t>
                          </a:t>
            </a:r>
            <a:r>
              <a:rPr lang="en-US" altLang="zh-CN" sz="2400" dirty="0">
                <a:latin typeface="Consolas"/>
              </a:rPr>
              <a:t>  token='</a:t>
            </a:r>
            <a:r>
              <a:rPr lang="en-US" sz="2400" dirty="0"/>
              <a:t>0D8468C90313D9129898F79C6B676137</a:t>
            </a:r>
            <a:r>
              <a:rPr lang="en-US" altLang="zh-CN" sz="2400" dirty="0">
                <a:latin typeface="Consolas"/>
              </a:rPr>
              <a:t>',</a:t>
            </a:r>
            <a:r>
              <a:rPr lang="zh-CN" altLang="en-US" sz="2400" dirty="0">
                <a:latin typeface="Consolas"/>
              </a:rPr>
              <a:t>
                          </a:t>
            </a:r>
            <a:r>
              <a:rPr lang="en-US" altLang="zh-CN" sz="2400" dirty="0">
                <a:latin typeface="Consolas"/>
              </a:rPr>
              <a:t>  secret='secret')</a:t>
            </a:r>
            <a:r>
              <a:rPr lang="zh-CN" altLang="en-US" sz="2400" dirty="0">
                <a:latin typeface="Consolas"/>
              </a:rPr>
              <a:t>
</a:t>
            </a:r>
            <a:endParaRPr lang="zh-CN" altLang="en-US" dirty="0"/>
          </a:p>
          <a:p>
            <a:r>
              <a:rPr lang="en-US" altLang="zh-CN" sz="2400" b="1" dirty="0"/>
              <a:t>3. Deploy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Application:</a:t>
            </a:r>
            <a:endParaRPr lang="zh-CN" altLang="en-US" dirty="0"/>
          </a:p>
          <a:p>
            <a:endParaRPr lang="en-US" altLang="zh-CN" sz="2400" b="1" dirty="0"/>
          </a:p>
          <a:p>
            <a:pPr lvl="1"/>
            <a:r>
              <a:rPr lang="en-US" altLang="zh-CN" sz="2400" dirty="0"/>
              <a:t> Ensure</a:t>
            </a:r>
            <a:r>
              <a:rPr lang="zh-CN" altLang="en-US" sz="2400" dirty="0"/>
              <a:t> </a:t>
            </a:r>
            <a:r>
              <a:rPr lang="en-US" altLang="zh-CN" sz="2400" dirty="0" err="1">
                <a:latin typeface="Consolas"/>
              </a:rPr>
              <a:t>app.R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>
                <a:latin typeface="Consolas"/>
              </a:rPr>
              <a:t>final_datasetfile.csv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folder.</a:t>
            </a:r>
            <a:endParaRPr lang="zh-CN" altLang="en-US" dirty="0"/>
          </a:p>
          <a:p>
            <a:pPr lvl="1"/>
            <a:r>
              <a:rPr lang="en-US" altLang="zh-CN" sz="2400" dirty="0"/>
              <a:t> Run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deployment</a:t>
            </a:r>
            <a:r>
              <a:rPr lang="zh-CN" altLang="en-US" sz="2400" dirty="0"/>
              <a:t> </a:t>
            </a:r>
            <a:r>
              <a:rPr lang="en-US" altLang="zh-CN" sz="2400" dirty="0"/>
              <a:t>command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R:</a:t>
            </a:r>
            <a:endParaRPr lang="zh-CN" altLang="en-US" dirty="0"/>
          </a:p>
          <a:p>
            <a:pPr lvl="1"/>
            <a:r>
              <a:rPr lang="en-US" altLang="zh-CN" sz="2400" dirty="0">
                <a:latin typeface="Consolas"/>
              </a:rPr>
              <a:t>  rsconnect::deployApp("</a:t>
            </a:r>
            <a:r>
              <a:rPr lang="en-US" sz="2400" dirty="0"/>
              <a:t>~/shiny-app/</a:t>
            </a:r>
            <a:r>
              <a:rPr lang="en-US" altLang="zh-CN" sz="2400" dirty="0">
                <a:latin typeface="Consolas"/>
              </a:rPr>
              <a:t>")</a:t>
            </a:r>
            <a:r>
              <a:rPr lang="zh-CN" altLang="en-US" sz="2400" dirty="0">
                <a:latin typeface="Consolas"/>
              </a:rPr>
              <a:t>
</a:t>
            </a:r>
            <a:endParaRPr lang="zh-CN" altLang="en-US" dirty="0"/>
          </a:p>
          <a:p>
            <a:pPr lvl="1"/>
            <a:endParaRPr lang="en-US" altLang="zh-CN" sz="2400" dirty="0"/>
          </a:p>
          <a:p>
            <a:r>
              <a:rPr lang="en-US" altLang="zh-CN" sz="2400" b="1" dirty="0"/>
              <a:t>4. Access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Application:</a:t>
            </a:r>
          </a:p>
          <a:p>
            <a:pPr lvl="1"/>
            <a:r>
              <a:rPr lang="en-US" altLang="zh-CN" sz="2400" dirty="0"/>
              <a:t>After</a:t>
            </a:r>
            <a:r>
              <a:rPr lang="zh-CN" altLang="en-US" sz="2400" dirty="0"/>
              <a:t> </a:t>
            </a:r>
            <a:r>
              <a:rPr lang="en-US" altLang="zh-CN" sz="2400" dirty="0"/>
              <a:t>deployment,</a:t>
            </a:r>
            <a:r>
              <a:rPr lang="zh-CN" altLang="en-US" sz="2400" dirty="0"/>
              <a:t> </a:t>
            </a:r>
            <a:r>
              <a:rPr lang="en-US" altLang="zh-CN" sz="2400" dirty="0"/>
              <a:t>ShinyApps.io</a:t>
            </a:r>
            <a:r>
              <a:rPr lang="zh-CN" altLang="en-US" sz="2400" dirty="0"/>
              <a:t> </a:t>
            </a:r>
            <a:r>
              <a:rPr lang="en-US" altLang="zh-CN" sz="2400" dirty="0"/>
              <a:t>provides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URL:</a:t>
            </a:r>
            <a:endParaRPr lang="zh-CN" altLang="en-US" dirty="0"/>
          </a:p>
          <a:p>
            <a:pPr lvl="1"/>
            <a:r>
              <a:rPr lang="en-US" altLang="zh-CN" sz="2400" dirty="0">
                <a:solidFill>
                  <a:srgbClr val="0070C0"/>
                </a:solidFill>
                <a:latin typeface="Consolas"/>
              </a:rPr>
              <a:t>https://wqd7001-shiny-asia-air-quality-app.shinyapps.io/shiny-air-quality-app/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02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9;p13">
            <a:extLst>
              <a:ext uri="{FF2B5EF4-FFF2-40B4-BE49-F238E27FC236}">
                <a16:creationId xmlns:a16="http://schemas.microsoft.com/office/drawing/2014/main" id="{FCE849E5-4F46-97A7-EC39-339032E46D6F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4EC09C81-5198-0424-500C-75951A7608A1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6" name="Google Shape;261;p13">
              <a:extLst>
                <a:ext uri="{FF2B5EF4-FFF2-40B4-BE49-F238E27FC236}">
                  <a16:creationId xmlns:a16="http://schemas.microsoft.com/office/drawing/2014/main" id="{F2ED7680-A2CF-B4DD-1AC1-33031EAA047F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390378" y="1900"/>
            <a:ext cx="92752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Deployment of Data Product</a:t>
            </a:r>
            <a:endParaRPr 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8FA2F-72C2-FB2D-4702-50220DA97E1E}"/>
              </a:ext>
            </a:extLst>
          </p:cNvPr>
          <p:cNvSpPr txBox="1"/>
          <p:nvPr/>
        </p:nvSpPr>
        <p:spPr>
          <a:xfrm>
            <a:off x="1190101" y="775678"/>
            <a:ext cx="16785314" cy="9879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 b="1" dirty="0"/>
          </a:p>
          <a:p>
            <a:r>
              <a:rPr lang="en-US" sz="3200" b="1" dirty="0"/>
              <a:t>Step 3: Post-Deployment Maintenance</a:t>
            </a:r>
            <a:endParaRPr lang="zh-CN" sz="3200" dirty="0"/>
          </a:p>
          <a:p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b="1" dirty="0"/>
              <a:t>Manage </a:t>
            </a:r>
            <a:r>
              <a:rPr lang="en-US" altLang="zh-CN" sz="2400" b="1" dirty="0"/>
              <a:t>Data Files:</a:t>
            </a:r>
            <a:endParaRPr lang="zh-CN" dirty="0"/>
          </a:p>
          <a:p>
            <a:pPr lvl="1"/>
            <a:r>
              <a:rPr lang="en-US" altLang="zh-CN" sz="2400" b="1" dirty="0"/>
              <a:t> Use relative paths</a:t>
            </a:r>
            <a:r>
              <a:rPr lang="en-US" sz="2400" b="1" dirty="0"/>
              <a:t> to access data(R):</a:t>
            </a:r>
            <a:endParaRPr lang="zh-CN" b="1" dirty="0"/>
          </a:p>
          <a:p>
            <a:pPr lvl="1"/>
            <a:endParaRPr lang="en-US" sz="2400" dirty="0"/>
          </a:p>
          <a:p>
            <a:r>
              <a:rPr lang="en-US" sz="2400" dirty="0">
                <a:latin typeface="Consolas"/>
              </a:rPr>
              <a:t>  </a:t>
            </a:r>
            <a:r>
              <a:rPr lang="en-US" sz="2400" dirty="0"/>
              <a:t>github_url &lt;- "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https://raw.githubusercontent.com/sayuleri/shiny-air-quality-app/main/final_datasetfile.csv</a:t>
            </a:r>
            <a:r>
              <a:rPr lang="en-US" sz="2400" dirty="0"/>
              <a:t>"</a:t>
            </a:r>
            <a:endParaRPr lang="zh-CN" altLang="en-US" dirty="0"/>
          </a:p>
          <a:p>
            <a:pPr lvl="1"/>
            <a:r>
              <a:rPr lang="en-US" sz="2400" dirty="0"/>
              <a:t> data &lt;- read.csv(github_url)</a:t>
            </a:r>
            <a:r>
              <a:rPr lang="en-US" altLang="zh-CN" sz="2400" dirty="0">
                <a:latin typeface="Consolas"/>
              </a:rPr>
              <a:t>
</a:t>
            </a:r>
            <a:endParaRPr lang="zh-CN" dirty="0"/>
          </a:p>
          <a:p>
            <a:pPr marL="285750" indent="-285750">
              <a:buAutoNum type="arabicPeriod"/>
            </a:pPr>
            <a:r>
              <a:rPr lang="en-US" altLang="zh-CN" sz="2400" b="1" dirty="0"/>
              <a:t>Monitor Logs:</a:t>
            </a:r>
            <a:endParaRPr lang="zh-CN" dirty="0"/>
          </a:p>
          <a:p>
            <a:endParaRPr lang="en-US" altLang="zh-CN" sz="2400" b="1" dirty="0"/>
          </a:p>
          <a:p>
            <a:pPr lvl="1"/>
            <a:r>
              <a:rPr lang="en-US" altLang="zh-CN" sz="2400" dirty="0"/>
              <a:t> Debug and check performance via ShinyApps.io's Logs feature</a:t>
            </a:r>
            <a:r>
              <a:rPr lang="en-US" sz="2400" dirty="0"/>
              <a:t>.</a:t>
            </a:r>
            <a:endParaRPr lang="zh-CN" dirty="0"/>
          </a:p>
          <a:p>
            <a:pPr lvl="1"/>
            <a:endParaRPr lang="en-US" sz="2400" dirty="0"/>
          </a:p>
          <a:p>
            <a:r>
              <a:rPr lang="en-US" sz="2400" b="1" dirty="0"/>
              <a:t>3. Update Applications:</a:t>
            </a:r>
            <a:endParaRPr lang="en-US" dirty="0"/>
          </a:p>
          <a:p>
            <a:pPr lvl="1"/>
            <a:r>
              <a:rPr lang="en-US" sz="2400" b="1" dirty="0"/>
              <a:t> Redeploy when changes are made(R):</a:t>
            </a:r>
            <a:endParaRPr lang="zh-CN" b="1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latin typeface="Consolas"/>
              </a:rPr>
              <a:t>  rsconnect::deployApp("</a:t>
            </a:r>
            <a:r>
              <a:rPr lang="en-US" sz="2400" dirty="0"/>
              <a:t>~/shiny-app/</a:t>
            </a:r>
            <a:r>
              <a:rPr lang="en-US" sz="2400" dirty="0">
                <a:latin typeface="Consolas"/>
              </a:rPr>
              <a:t>")</a:t>
            </a:r>
            <a:endParaRPr lang="zh-CN" altLang="en-US" b="1" dirty="0"/>
          </a:p>
          <a:p>
            <a:pPr lvl="1"/>
            <a:r>
              <a:rPr lang="en-US" altLang="zh-CN" sz="2400" dirty="0">
                <a:latin typeface="Consolas"/>
              </a:rPr>
              <a:t>
</a:t>
            </a:r>
            <a:r>
              <a:rPr lang="en-US" sz="2400" dirty="0"/>
              <a:t> </a:t>
            </a:r>
            <a:r>
              <a:rPr lang="en-US" sz="2400" b="1" dirty="0"/>
              <a:t>Push updates to GitHub:</a:t>
            </a:r>
            <a:endParaRPr lang="zh-CN" b="1" dirty="0"/>
          </a:p>
          <a:p>
            <a:pPr lvl="1"/>
            <a:r>
              <a:rPr lang="en-US" sz="2400" dirty="0">
                <a:latin typeface="Consolas"/>
              </a:rPr>
              <a:t>  git add .
  git commit -m "Updated app features"
  git push origin main
</a:t>
            </a:r>
            <a:endParaRPr lang="en-US" dirty="0"/>
          </a:p>
          <a:p>
            <a:pPr lvl="1"/>
            <a:endParaRPr lang="en-US" sz="2400" b="1" dirty="0"/>
          </a:p>
          <a:p>
            <a:endParaRPr lang="en-US" altLang="zh-CN" sz="2400" b="1" dirty="0"/>
          </a:p>
          <a:p>
            <a:endParaRPr lang="zh-CN" sz="2400" b="1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30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380797D5-957E-EEF6-F119-270A19A3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>
            <a:extLst>
              <a:ext uri="{FF2B5EF4-FFF2-40B4-BE49-F238E27FC236}">
                <a16:creationId xmlns:a16="http://schemas.microsoft.com/office/drawing/2014/main" id="{E1048D34-86A7-4A15-9A94-E29BB203975E}"/>
              </a:ext>
            </a:extLst>
          </p:cNvPr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>
              <a:extLst>
                <a:ext uri="{FF2B5EF4-FFF2-40B4-BE49-F238E27FC236}">
                  <a16:creationId xmlns:a16="http://schemas.microsoft.com/office/drawing/2014/main" id="{45EBCCAB-B113-35BE-F9BB-6AE9BEA9922F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>
              <a:extLst>
                <a:ext uri="{FF2B5EF4-FFF2-40B4-BE49-F238E27FC236}">
                  <a16:creationId xmlns:a16="http://schemas.microsoft.com/office/drawing/2014/main" id="{D5B43D12-338F-299C-8CE3-6866671DDC8F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11">
            <a:extLst>
              <a:ext uri="{FF2B5EF4-FFF2-40B4-BE49-F238E27FC236}">
                <a16:creationId xmlns:a16="http://schemas.microsoft.com/office/drawing/2014/main" id="{6E7CF990-FDC7-3C98-183B-05022919BD81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>
            <a:extLst>
              <a:ext uri="{FF2B5EF4-FFF2-40B4-BE49-F238E27FC236}">
                <a16:creationId xmlns:a16="http://schemas.microsoft.com/office/drawing/2014/main" id="{BBE70CCB-C779-57BA-D1EE-BFDC3FC82D99}"/>
              </a:ext>
            </a:extLst>
          </p:cNvPr>
          <p:cNvGrpSpPr/>
          <p:nvPr/>
        </p:nvGrpSpPr>
        <p:grpSpPr>
          <a:xfrm>
            <a:off x="6638356" y="-144661"/>
            <a:ext cx="5011289" cy="4875396"/>
            <a:chOff x="0" y="-38100"/>
            <a:chExt cx="1319846" cy="1548761"/>
          </a:xfrm>
        </p:grpSpPr>
        <p:sp>
          <p:nvSpPr>
            <p:cNvPr id="229" name="Google Shape;229;p11">
              <a:extLst>
                <a:ext uri="{FF2B5EF4-FFF2-40B4-BE49-F238E27FC236}">
                  <a16:creationId xmlns:a16="http://schemas.microsoft.com/office/drawing/2014/main" id="{44196981-FEF5-A27E-38C7-2CF53F9C5652}"/>
                </a:ext>
              </a:extLst>
            </p:cNvPr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>
              <a:extLst>
                <a:ext uri="{FF2B5EF4-FFF2-40B4-BE49-F238E27FC236}">
                  <a16:creationId xmlns:a16="http://schemas.microsoft.com/office/drawing/2014/main" id="{DA6766AC-8D86-E1B9-648C-073C2C03B5CA}"/>
                </a:ext>
              </a:extLst>
            </p:cNvPr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>
            <a:extLst>
              <a:ext uri="{FF2B5EF4-FFF2-40B4-BE49-F238E27FC236}">
                <a16:creationId xmlns:a16="http://schemas.microsoft.com/office/drawing/2014/main" id="{EC677CBE-5F1C-3A08-E333-7150F682C584}"/>
              </a:ext>
            </a:extLst>
          </p:cNvPr>
          <p:cNvSpPr txBox="1"/>
          <p:nvPr/>
        </p:nvSpPr>
        <p:spPr>
          <a:xfrm>
            <a:off x="2031253" y="5323859"/>
            <a:ext cx="1422540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sv" sz="9600">
                <a:solidFill>
                  <a:srgbClr val="FFFFFF"/>
                </a:solidFill>
                <a:latin typeface="Julius Sans One"/>
              </a:rPr>
              <a:t>Insights and Conclusion</a:t>
            </a:r>
            <a:endParaRPr lang="zh-CN" altLang="en-US" sz="9600">
              <a:solidFill>
                <a:srgbClr val="FFFFFF"/>
              </a:solidFill>
              <a:latin typeface="Julius Sans One"/>
            </a:endParaRPr>
          </a:p>
          <a:p>
            <a:pPr algn="ctr"/>
            <a:endParaRPr lang="zh-CN"/>
          </a:p>
        </p:txBody>
      </p:sp>
      <p:sp>
        <p:nvSpPr>
          <p:cNvPr id="232" name="Google Shape;232;p11">
            <a:extLst>
              <a:ext uri="{FF2B5EF4-FFF2-40B4-BE49-F238E27FC236}">
                <a16:creationId xmlns:a16="http://schemas.microsoft.com/office/drawing/2014/main" id="{9CBD477A-B017-AAEF-12C4-F6AC52A3EC37}"/>
              </a:ext>
            </a:extLst>
          </p:cNvPr>
          <p:cNvSpPr txBox="1"/>
          <p:nvPr/>
        </p:nvSpPr>
        <p:spPr>
          <a:xfrm>
            <a:off x="6828076" y="698153"/>
            <a:ext cx="4631847" cy="457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07</a:t>
            </a:r>
            <a:endParaRPr lang="en-US" altLang="zh-CN" sz="24550" dirty="0">
              <a:solidFill>
                <a:srgbClr val="FFFFFF"/>
              </a:solidFill>
              <a:latin typeface="Julius Sans O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8DC191-3A2A-7E3D-DDA4-5FEE38C97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7F86EC-CC98-5DA3-7404-77F68122B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8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59;p13">
            <a:extLst>
              <a:ext uri="{FF2B5EF4-FFF2-40B4-BE49-F238E27FC236}">
                <a16:creationId xmlns:a16="http://schemas.microsoft.com/office/drawing/2014/main" id="{2928701E-C167-E59E-7D82-C89EFBF80EC0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7" name="Google Shape;260;p13">
              <a:extLst>
                <a:ext uri="{FF2B5EF4-FFF2-40B4-BE49-F238E27FC236}">
                  <a16:creationId xmlns:a16="http://schemas.microsoft.com/office/drawing/2014/main" id="{DDFD3E9A-CC4D-1B39-132A-16C4BE725BD4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8" name="Google Shape;261;p13">
              <a:extLst>
                <a:ext uri="{FF2B5EF4-FFF2-40B4-BE49-F238E27FC236}">
                  <a16:creationId xmlns:a16="http://schemas.microsoft.com/office/drawing/2014/main" id="{5743715F-D00D-1303-9907-AC9C32CF0EE5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737360" y="410114"/>
            <a:ext cx="92752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" sz="6000" b="1">
                <a:solidFill>
                  <a:schemeClr val="bg2"/>
                </a:solidFill>
              </a:rPr>
              <a:t>Insights and Conclusion</a:t>
            </a:r>
            <a:endParaRPr lang="zh-CN" altLang="en-US" sz="6000" b="1">
              <a:solidFill>
                <a:schemeClr val="bg2"/>
              </a:solidFill>
            </a:endParaRPr>
          </a:p>
        </p:txBody>
      </p:sp>
      <p:sp>
        <p:nvSpPr>
          <p:cNvPr id="4" name="文本框 12">
            <a:extLst>
              <a:ext uri="{FF2B5EF4-FFF2-40B4-BE49-F238E27FC236}">
                <a16:creationId xmlns:a16="http://schemas.microsoft.com/office/drawing/2014/main" id="{BD38BE5D-68CB-9616-308B-CD403A6A4620}"/>
              </a:ext>
            </a:extLst>
          </p:cNvPr>
          <p:cNvSpPr txBox="1"/>
          <p:nvPr/>
        </p:nvSpPr>
        <p:spPr>
          <a:xfrm>
            <a:off x="1188617" y="1819598"/>
            <a:ext cx="1066652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2">
                    <a:lumMod val="49000"/>
                  </a:schemeClr>
                </a:solidFill>
              </a:rPr>
              <a:t>Insights:</a:t>
            </a:r>
            <a:endParaRPr lang="en-US" altLang="zh-CN" sz="3200" dirty="0">
              <a:solidFill>
                <a:schemeClr val="accent2">
                  <a:lumMod val="49000"/>
                </a:schemeClr>
              </a:solidFill>
            </a:endParaRPr>
          </a:p>
          <a:p>
            <a:pPr algn="l"/>
            <a:endParaRPr lang="zh-CN" altLang="en-US"/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C32A4417-06B5-8AB1-A788-08B26B030045}"/>
              </a:ext>
            </a:extLst>
          </p:cNvPr>
          <p:cNvSpPr txBox="1"/>
          <p:nvPr/>
        </p:nvSpPr>
        <p:spPr>
          <a:xfrm>
            <a:off x="1188617" y="5417248"/>
            <a:ext cx="1066652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2">
                    <a:lumMod val="49000"/>
                  </a:schemeClr>
                </a:solidFill>
              </a:rPr>
              <a:t>Conclusion</a:t>
            </a:r>
            <a:endParaRPr lang="en-US" altLang="zh-CN" sz="3200" dirty="0">
              <a:solidFill>
                <a:schemeClr val="accent2">
                  <a:lumMod val="49000"/>
                </a:schemeClr>
              </a:solidFill>
            </a:endParaRPr>
          </a:p>
          <a:p>
            <a:pPr algn="l"/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CEA10A76-C3C1-EC8C-6A78-71DF02E1F602}"/>
              </a:ext>
            </a:extLst>
          </p:cNvPr>
          <p:cNvSpPr txBox="1"/>
          <p:nvPr/>
        </p:nvSpPr>
        <p:spPr>
          <a:xfrm>
            <a:off x="1594925" y="2451952"/>
            <a:ext cx="15504458" cy="2597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SARIMA model performance struggled with dynamic fluctuations.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SARIMAX model, incorporating exogenous variable adapts and aligns better to the test data.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Model performance still has variance when ran across multiple different countries, showing benefits of incorporating more dynamic variables. </a:t>
            </a: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D8A01689-3A3D-1E45-4D78-1868280FCF34}"/>
              </a:ext>
            </a:extLst>
          </p:cNvPr>
          <p:cNvSpPr txBox="1"/>
          <p:nvPr/>
        </p:nvSpPr>
        <p:spPr>
          <a:xfrm>
            <a:off x="1594925" y="6133535"/>
            <a:ext cx="15504458" cy="2597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/>
              <a:t>The prediction: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Indicates concerning decline in future air quality.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dirty="0"/>
              <a:t>Emphasise</a:t>
            </a:r>
            <a:r>
              <a:rPr lang="en-US" altLang="zh-CN" sz="2800" dirty="0"/>
              <a:t> the urgent need for robust, actionable strategies to alter this path.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Future iterations of the model could benefit from incorporating more dependent variables. </a:t>
            </a:r>
          </a:p>
        </p:txBody>
      </p:sp>
    </p:spTree>
    <p:extLst>
      <p:ext uri="{BB962C8B-B14F-4D97-AF65-F5344CB8AC3E}">
        <p14:creationId xmlns:p14="http://schemas.microsoft.com/office/powerpoint/2010/main" val="2693380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380797D5-957E-EEF6-F119-270A19A3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>
            <a:extLst>
              <a:ext uri="{FF2B5EF4-FFF2-40B4-BE49-F238E27FC236}">
                <a16:creationId xmlns:a16="http://schemas.microsoft.com/office/drawing/2014/main" id="{E1048D34-86A7-4A15-9A94-E29BB203975E}"/>
              </a:ext>
            </a:extLst>
          </p:cNvPr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>
              <a:extLst>
                <a:ext uri="{FF2B5EF4-FFF2-40B4-BE49-F238E27FC236}">
                  <a16:creationId xmlns:a16="http://schemas.microsoft.com/office/drawing/2014/main" id="{45EBCCAB-B113-35BE-F9BB-6AE9BEA9922F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>
              <a:extLst>
                <a:ext uri="{FF2B5EF4-FFF2-40B4-BE49-F238E27FC236}">
                  <a16:creationId xmlns:a16="http://schemas.microsoft.com/office/drawing/2014/main" id="{D5B43D12-338F-299C-8CE3-6866671DDC8F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11">
            <a:extLst>
              <a:ext uri="{FF2B5EF4-FFF2-40B4-BE49-F238E27FC236}">
                <a16:creationId xmlns:a16="http://schemas.microsoft.com/office/drawing/2014/main" id="{6E7CF990-FDC7-3C98-183B-05022919BD81}"/>
              </a:ext>
            </a:extLst>
          </p:cNvPr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>
            <a:extLst>
              <a:ext uri="{FF2B5EF4-FFF2-40B4-BE49-F238E27FC236}">
                <a16:creationId xmlns:a16="http://schemas.microsoft.com/office/drawing/2014/main" id="{BBE70CCB-C779-57BA-D1EE-BFDC3FC82D99}"/>
              </a:ext>
            </a:extLst>
          </p:cNvPr>
          <p:cNvGrpSpPr/>
          <p:nvPr/>
        </p:nvGrpSpPr>
        <p:grpSpPr>
          <a:xfrm>
            <a:off x="6638356" y="-144661"/>
            <a:ext cx="5011289" cy="4875396"/>
            <a:chOff x="0" y="-38100"/>
            <a:chExt cx="1319846" cy="1548761"/>
          </a:xfrm>
        </p:grpSpPr>
        <p:sp>
          <p:nvSpPr>
            <p:cNvPr id="229" name="Google Shape;229;p11">
              <a:extLst>
                <a:ext uri="{FF2B5EF4-FFF2-40B4-BE49-F238E27FC236}">
                  <a16:creationId xmlns:a16="http://schemas.microsoft.com/office/drawing/2014/main" id="{44196981-FEF5-A27E-38C7-2CF53F9C5652}"/>
                </a:ext>
              </a:extLst>
            </p:cNvPr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>
              <a:extLst>
                <a:ext uri="{FF2B5EF4-FFF2-40B4-BE49-F238E27FC236}">
                  <a16:creationId xmlns:a16="http://schemas.microsoft.com/office/drawing/2014/main" id="{DA6766AC-8D86-E1B9-648C-073C2C03B5CA}"/>
                </a:ext>
              </a:extLst>
            </p:cNvPr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>
            <a:extLst>
              <a:ext uri="{FF2B5EF4-FFF2-40B4-BE49-F238E27FC236}">
                <a16:creationId xmlns:a16="http://schemas.microsoft.com/office/drawing/2014/main" id="{EC677CBE-5F1C-3A08-E333-7150F682C584}"/>
              </a:ext>
            </a:extLst>
          </p:cNvPr>
          <p:cNvSpPr txBox="1"/>
          <p:nvPr/>
        </p:nvSpPr>
        <p:spPr>
          <a:xfrm>
            <a:off x="2031253" y="5323859"/>
            <a:ext cx="14225400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FFFFFF"/>
                </a:solidFill>
                <a:latin typeface="Julius Sans One"/>
              </a:rPr>
              <a:t>References</a:t>
            </a:r>
            <a:endParaRPr lang="zh-CN" altLang="zh-CN" sz="9600">
              <a:solidFill>
                <a:srgbClr val="FFFFFF"/>
              </a:solidFill>
              <a:latin typeface="Julius Sans One"/>
            </a:endParaRPr>
          </a:p>
          <a:p>
            <a:pPr algn="ctr"/>
            <a:endParaRPr lang="zh-CN"/>
          </a:p>
        </p:txBody>
      </p:sp>
      <p:sp>
        <p:nvSpPr>
          <p:cNvPr id="232" name="Google Shape;232;p11">
            <a:extLst>
              <a:ext uri="{FF2B5EF4-FFF2-40B4-BE49-F238E27FC236}">
                <a16:creationId xmlns:a16="http://schemas.microsoft.com/office/drawing/2014/main" id="{9CBD477A-B017-AAEF-12C4-F6AC52A3EC37}"/>
              </a:ext>
            </a:extLst>
          </p:cNvPr>
          <p:cNvSpPr txBox="1"/>
          <p:nvPr/>
        </p:nvSpPr>
        <p:spPr>
          <a:xfrm>
            <a:off x="6828076" y="698153"/>
            <a:ext cx="4631847" cy="457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50" dirty="0">
                <a:solidFill>
                  <a:srgbClr val="FFFFFF"/>
                </a:solidFill>
                <a:latin typeface="Julius Sans One"/>
              </a:rPr>
              <a:t>08</a:t>
            </a:r>
            <a:endParaRPr lang="en-US" sz="24550" dirty="0">
              <a:solidFill>
                <a:srgbClr val="FFFFFF"/>
              </a:solidFill>
              <a:latin typeface="Julius Sans O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8DC191-3A2A-7E3D-DDA4-5FEE38C97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7F86EC-CC98-5DA3-7404-77F68122B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8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9;p13">
            <a:extLst>
              <a:ext uri="{FF2B5EF4-FFF2-40B4-BE49-F238E27FC236}">
                <a16:creationId xmlns:a16="http://schemas.microsoft.com/office/drawing/2014/main" id="{F772DD2E-7B69-F8B5-A965-D3ED49C99B6A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9D175019-2E41-A5E9-1441-0DCDB3C08706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6" name="Google Shape;261;p13">
              <a:extLst>
                <a:ext uri="{FF2B5EF4-FFF2-40B4-BE49-F238E27FC236}">
                  <a16:creationId xmlns:a16="http://schemas.microsoft.com/office/drawing/2014/main" id="{7D8E215A-99A6-F8A3-3411-5FDFF1C45944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737360" y="410114"/>
            <a:ext cx="92752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</a:rPr>
              <a:t>References</a:t>
            </a:r>
            <a:endParaRPr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E3EDEC-8ABB-35FF-07A5-F8D0C3712E00}"/>
              </a:ext>
            </a:extLst>
          </p:cNvPr>
          <p:cNvSpPr txBox="1"/>
          <p:nvPr/>
        </p:nvSpPr>
        <p:spPr>
          <a:xfrm>
            <a:off x="1731034" y="1597684"/>
            <a:ext cx="13716000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DEFRA. (n.d.). </a:t>
            </a:r>
            <a:r>
              <a:rPr lang="en-US" sz="3200" i="1" dirty="0"/>
              <a:t>UK Air Quality Annual Report</a:t>
            </a:r>
            <a:r>
              <a:rPr lang="en-US" sz="3200" dirty="0"/>
              <a:t>. Department for Environment, Food &amp; Rural Affairs (DEFRA). Retrieved from </a:t>
            </a:r>
            <a:r>
              <a:rPr lang="en-US" sz="3200" dirty="0">
                <a:hlinkClick r:id="rId3"/>
              </a:rPr>
              <a:t>https://uk-air.defra.gov.uk/library/annualreport/index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Huang, Y., Zhang, J., &amp; Sun, Y. (2024). Analysis of AQI and its impacts. </a:t>
            </a:r>
            <a:r>
              <a:rPr lang="en-US" sz="3200" i="1" dirty="0"/>
              <a:t>Environmental Toxicology and Pharmacology</a:t>
            </a:r>
            <a:r>
              <a:rPr lang="en-US" sz="3200" dirty="0"/>
              <a:t>, 58, 18-29. </a:t>
            </a:r>
            <a:r>
              <a:rPr lang="en-US" sz="3200" dirty="0">
                <a:hlinkClick r:id="rId4"/>
              </a:rPr>
              <a:t>https://doi.org/10.1007/s40201-024-00900-6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Liu, J., &amp; Zhang, Z. (2020). Air quality monitoring using IoT technologies. </a:t>
            </a:r>
            <a:r>
              <a:rPr lang="en-US" sz="3200" i="1" dirty="0"/>
              <a:t>IEEE Access</a:t>
            </a:r>
            <a:r>
              <a:rPr lang="en-US" sz="3200" dirty="0"/>
              <a:t>, 8, 12345-12356. </a:t>
            </a:r>
            <a:r>
              <a:rPr lang="en-US" sz="3200" dirty="0">
                <a:hlinkClick r:id="rId5"/>
              </a:rPr>
              <a:t>https://doi.org/10.1109/ACCESS.2020.2993478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Manchanda, R., &amp; Sharma, M. (2024). Air pollution control technologies. </a:t>
            </a:r>
            <a:r>
              <a:rPr lang="en-US" sz="3200" i="1" dirty="0"/>
              <a:t>Science of the Total Environment</a:t>
            </a:r>
            <a:r>
              <a:rPr lang="en-US" sz="3200" dirty="0"/>
              <a:t>, 730, 138320. </a:t>
            </a:r>
            <a:r>
              <a:rPr lang="en-US" sz="3200" dirty="0">
                <a:hlinkClick r:id="rId6"/>
              </a:rPr>
              <a:t>https://doi.org/10.1016/j.scitotenv.2020.138320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Aeroqual. (2024). </a:t>
            </a:r>
            <a:r>
              <a:rPr lang="en-US" sz="3200" i="1" dirty="0"/>
              <a:t>Understanding Air Quality Index (AQI)</a:t>
            </a:r>
            <a:r>
              <a:rPr lang="en-US" sz="3200" dirty="0"/>
              <a:t>. Aeroqual. Retrieved from </a:t>
            </a:r>
            <a:r>
              <a:rPr lang="en-US" sz="3200" dirty="0">
                <a:hlinkClick r:id="rId7"/>
              </a:rPr>
              <a:t>https://www.aeroqual.com/blog/air-quality-index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03767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9;p13">
            <a:extLst>
              <a:ext uri="{FF2B5EF4-FFF2-40B4-BE49-F238E27FC236}">
                <a16:creationId xmlns:a16="http://schemas.microsoft.com/office/drawing/2014/main" id="{67D56A93-C11E-55B2-50E8-EB9094788266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0F428F7B-46B4-5120-8A89-7DF77E978A8A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6" name="Google Shape;261;p13">
              <a:extLst>
                <a:ext uri="{FF2B5EF4-FFF2-40B4-BE49-F238E27FC236}">
                  <a16:creationId xmlns:a16="http://schemas.microsoft.com/office/drawing/2014/main" id="{A9513C50-EE53-5CAA-08E7-7E23847E99F6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737360" y="410114"/>
            <a:ext cx="92752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</a:rPr>
              <a:t>References</a:t>
            </a:r>
            <a:endParaRPr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E3EDEC-8ABB-35FF-07A5-F8D0C3712E00}"/>
              </a:ext>
            </a:extLst>
          </p:cNvPr>
          <p:cNvSpPr txBox="1"/>
          <p:nvPr/>
        </p:nvSpPr>
        <p:spPr>
          <a:xfrm>
            <a:off x="1731034" y="1597684"/>
            <a:ext cx="13716000" cy="7694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3200" dirty="0"/>
              <a:t>Zhang, L., &amp; Xu, W. (2024). Air pollution control in industrial sectors. </a:t>
            </a:r>
            <a:r>
              <a:rPr lang="en-US" sz="3200" i="1" dirty="0"/>
              <a:t>Journal of Environmental Management</a:t>
            </a:r>
            <a:r>
              <a:rPr lang="en-US" sz="3200" dirty="0"/>
              <a:t>, 275, 111314. </a:t>
            </a:r>
            <a:r>
              <a:rPr lang="en-US" sz="3200" dirty="0">
                <a:hlinkClick r:id="rId3"/>
              </a:rPr>
              <a:t>https://doi.org/10.1016/j.jenvman.2020.111314</a:t>
            </a:r>
            <a:endParaRPr lang="en-US" sz="3200" dirty="0"/>
          </a:p>
          <a:p>
            <a:pPr marL="285750" indent="-285750">
              <a:buFont typeface="Arial,Sans-Serif"/>
              <a:buChar char="•"/>
            </a:pPr>
            <a:r>
              <a:rPr lang="en-US" sz="3200" dirty="0"/>
              <a:t>Gupta, R., &amp; Singh, P. (2024). Effects of urban traffic on air quality in metropolitan cities. </a:t>
            </a:r>
            <a:r>
              <a:rPr lang="en-US" sz="3200" i="1" dirty="0"/>
              <a:t>Science of the Total Environment</a:t>
            </a:r>
            <a:r>
              <a:rPr lang="en-US" sz="3200" dirty="0"/>
              <a:t>, 731, 138127. </a:t>
            </a:r>
            <a:r>
              <a:rPr lang="en-US" sz="3200" dirty="0">
                <a:hlinkClick r:id="rId4"/>
              </a:rPr>
              <a:t>https://doi.org/10.1016/j.scitotenv.2020.138127</a:t>
            </a:r>
            <a:endParaRPr lang="en-US" sz="3200" dirty="0"/>
          </a:p>
          <a:p>
            <a:pPr marL="285750" indent="-285750">
              <a:buFont typeface="Arial,Sans-Serif"/>
              <a:buChar char="•"/>
            </a:pPr>
            <a:r>
              <a:rPr lang="en-US" sz="3200" dirty="0"/>
              <a:t>Wang, Y., &amp; Li, F. (2024). Air pollution control strategies in agricultural areas. </a:t>
            </a:r>
            <a:r>
              <a:rPr lang="en-US" sz="3200" i="1" dirty="0"/>
              <a:t>Environmental Pollution</a:t>
            </a:r>
            <a:r>
              <a:rPr lang="en-US" sz="3200" dirty="0"/>
              <a:t>, 265, 114385. </a:t>
            </a:r>
            <a:r>
              <a:rPr lang="en-US" sz="3200" dirty="0">
                <a:hlinkClick r:id="rId5"/>
              </a:rPr>
              <a:t>https://doi.org/10.1016/j.envpol.2020.114385</a:t>
            </a:r>
            <a:endParaRPr lang="en-US" sz="3200" dirty="0"/>
          </a:p>
          <a:p>
            <a:pPr marL="285750" indent="-285750">
              <a:buFont typeface="Arial,Sans-Serif"/>
              <a:buChar char="•"/>
            </a:pPr>
            <a:r>
              <a:rPr lang="en-US" sz="3200" dirty="0"/>
              <a:t>Zhang, L., &amp; Yu, S. (2024). Reducing air pollution from vehicle emissions. </a:t>
            </a:r>
            <a:r>
              <a:rPr lang="en-US" sz="3200" i="1" dirty="0"/>
              <a:t>Science of the Total Environment</a:t>
            </a:r>
            <a:r>
              <a:rPr lang="en-US" sz="3200" dirty="0"/>
              <a:t>, 730, 138320. </a:t>
            </a:r>
            <a:r>
              <a:rPr lang="en-US" sz="3200" dirty="0">
                <a:hlinkClick r:id="rId6"/>
              </a:rPr>
              <a:t>https://doi.org/10.1016/j.scitotenv.2020.138320</a:t>
            </a:r>
            <a:endParaRPr lang="en-US" sz="3200" dirty="0"/>
          </a:p>
          <a:p>
            <a:pPr marL="285750" indent="-285750">
              <a:buFont typeface="Arial,Sans-Serif"/>
              <a:buChar char="•"/>
            </a:pPr>
            <a:r>
              <a:rPr lang="en-US" sz="3200" dirty="0"/>
              <a:t>Wang, J., &amp; Li, X. (2024). Evaluation of air quality in urban areas. </a:t>
            </a:r>
            <a:r>
              <a:rPr lang="en-US" sz="3200" i="1" dirty="0"/>
              <a:t>Environmental Toxicology and Pharmacology</a:t>
            </a:r>
            <a:r>
              <a:rPr lang="en-US" sz="3200" dirty="0"/>
              <a:t>, 56, 24-34. </a:t>
            </a:r>
            <a:r>
              <a:rPr lang="en-US" sz="3200" dirty="0">
                <a:hlinkClick r:id="rId7"/>
              </a:rPr>
              <a:t>https://doi.org/10.1016/j.etap.2020.110213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9;p13">
            <a:extLst>
              <a:ext uri="{FF2B5EF4-FFF2-40B4-BE49-F238E27FC236}">
                <a16:creationId xmlns:a16="http://schemas.microsoft.com/office/drawing/2014/main" id="{8936E020-F3BD-D575-7FC8-C2D36566D2A7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8" name="Google Shape;260;p13">
              <a:extLst>
                <a:ext uri="{FF2B5EF4-FFF2-40B4-BE49-F238E27FC236}">
                  <a16:creationId xmlns:a16="http://schemas.microsoft.com/office/drawing/2014/main" id="{3D698AD1-9F44-58D0-D715-31E0989435E6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61;p13">
              <a:extLst>
                <a:ext uri="{FF2B5EF4-FFF2-40B4-BE49-F238E27FC236}">
                  <a16:creationId xmlns:a16="http://schemas.microsoft.com/office/drawing/2014/main" id="{AB27B03B-AAC6-6E68-FB64-2A7DD3DDE528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719532" y="410114"/>
            <a:ext cx="79899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Background</a:t>
            </a:r>
            <a:endParaRPr kumimoji="0" lang="zh-CN" altLang="en-US" sz="1400" b="0" i="0" u="none" strike="noStrike" kern="0" cap="none" spc="0" normalizeH="0" baseline="0" noProof="0" err="1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图片 4" descr="徽标&#10;&#10;已自动生成说明">
            <a:extLst>
              <a:ext uri="{FF2B5EF4-FFF2-40B4-BE49-F238E27FC236}">
                <a16:creationId xmlns:a16="http://schemas.microsoft.com/office/drawing/2014/main" id="{85F60A47-94E5-7CFD-27D7-50C057BD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06" y="1958507"/>
            <a:ext cx="12611660" cy="44033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D8C428-012C-94CC-26D7-47B9DD7962BE}"/>
              </a:ext>
            </a:extLst>
          </p:cNvPr>
          <p:cNvSpPr txBox="1"/>
          <p:nvPr/>
        </p:nvSpPr>
        <p:spPr>
          <a:xfrm>
            <a:off x="2914651" y="6343650"/>
            <a:ext cx="125931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600" dirty="0">
                <a:solidFill>
                  <a:srgbClr val="2A2B2E"/>
                </a:solidFill>
                <a:latin typeface="PingFang SC"/>
                <a:cs typeface="Assistant"/>
              </a:rPr>
              <a:t>Exposure to levels of air pollution that pose a significant threat to their health (UNE</a:t>
            </a:r>
            <a:r>
              <a:rPr lang="en-GB" altLang="zh-CN" sz="3600" dirty="0">
                <a:solidFill>
                  <a:srgbClr val="2A2B2E"/>
                </a:solidFill>
                <a:latin typeface="PingFang SC"/>
                <a:cs typeface="Assistant"/>
              </a:rPr>
              <a:t>P ,</a:t>
            </a:r>
            <a:r>
              <a:rPr lang="en-US" altLang="zh-CN" sz="3600" dirty="0">
                <a:solidFill>
                  <a:srgbClr val="2A2B2E"/>
                </a:solidFill>
                <a:latin typeface="PingFang SC"/>
                <a:cs typeface="Assistant"/>
              </a:rPr>
              <a:t>2019)</a:t>
            </a:r>
          </a:p>
        </p:txBody>
      </p:sp>
    </p:spTree>
    <p:extLst>
      <p:ext uri="{BB962C8B-B14F-4D97-AF65-F5344CB8AC3E}">
        <p14:creationId xmlns:p14="http://schemas.microsoft.com/office/powerpoint/2010/main" val="151676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59;p13">
            <a:extLst>
              <a:ext uri="{FF2B5EF4-FFF2-40B4-BE49-F238E27FC236}">
                <a16:creationId xmlns:a16="http://schemas.microsoft.com/office/drawing/2014/main" id="{8936E020-F3BD-D575-7FC8-C2D36566D2A7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8" name="Google Shape;260;p13">
              <a:extLst>
                <a:ext uri="{FF2B5EF4-FFF2-40B4-BE49-F238E27FC236}">
                  <a16:creationId xmlns:a16="http://schemas.microsoft.com/office/drawing/2014/main" id="{3D698AD1-9F44-58D0-D715-31E0989435E6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61;p13">
              <a:extLst>
                <a:ext uri="{FF2B5EF4-FFF2-40B4-BE49-F238E27FC236}">
                  <a16:creationId xmlns:a16="http://schemas.microsoft.com/office/drawing/2014/main" id="{AB27B03B-AAC6-6E68-FB64-2A7DD3DDE528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719532" y="410114"/>
            <a:ext cx="79899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Background</a:t>
            </a:r>
            <a:endParaRPr kumimoji="0" lang="zh-CN" altLang="en-US" sz="1400" b="0" i="0" u="none" strike="noStrike" kern="0" cap="none" spc="0" normalizeH="0" baseline="0" noProof="0" err="1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994F85-38BF-C909-503F-C86C1BC21D2F}"/>
              </a:ext>
            </a:extLst>
          </p:cNvPr>
          <p:cNvSpPr txBox="1"/>
          <p:nvPr/>
        </p:nvSpPr>
        <p:spPr>
          <a:xfrm>
            <a:off x="1821656" y="1571624"/>
            <a:ext cx="14341078" cy="747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Description: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This project aims to </a:t>
            </a: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analyse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 quality data from the Asian region</a:t>
            </a:r>
            <a:r>
              <a:rPr lang="en-US" altLang="zh-CN" sz="3200" dirty="0"/>
              <a:t>.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goal is to develop a platform that predicts and </a:t>
            </a:r>
            <a:r>
              <a:rPr kumimoji="0" lang="en-GB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visualises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Daily Air Quality Index (DAQI) for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Asian </a:t>
            </a:r>
            <a:r>
              <a:rPr lang="en-US" sz="3200" dirty="0"/>
              <a:t>countries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This platform will provide accurate insights and decision-making support for policymakers, urban planners, and research institutions, helping them</a:t>
            </a: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better understand and manage air quality issues in their respective areas.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Applicable 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Organisations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Environmental Agencies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UNEP(United Nations Environment </a:t>
            </a: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Programme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(UNEP)), World Health Organization (WHO).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Local Governments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For air quality monitoring and policy development.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Research Institutions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Focused on climate, health, and pollution studies.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Non-Governmental </a:t>
            </a: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Organisations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(NGOs)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Such as Greenpeace and Clean Air Asia, advocating for environmental policy change.</a:t>
            </a: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4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59;p13">
            <a:extLst>
              <a:ext uri="{FF2B5EF4-FFF2-40B4-BE49-F238E27FC236}">
                <a16:creationId xmlns:a16="http://schemas.microsoft.com/office/drawing/2014/main" id="{1FC622A2-57D2-7F42-2877-3256FF758762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9" name="Google Shape;260;p13">
              <a:extLst>
                <a:ext uri="{FF2B5EF4-FFF2-40B4-BE49-F238E27FC236}">
                  <a16:creationId xmlns:a16="http://schemas.microsoft.com/office/drawing/2014/main" id="{287D4BD9-DDCE-ABBA-819A-AE1FEBE0BB98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61;p13">
              <a:extLst>
                <a:ext uri="{FF2B5EF4-FFF2-40B4-BE49-F238E27FC236}">
                  <a16:creationId xmlns:a16="http://schemas.microsoft.com/office/drawing/2014/main" id="{9713625A-0954-20A2-BBDB-5BE163970C86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1676400" y="323850"/>
            <a:ext cx="717042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 Objectives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E3EDEC-8ABB-35FF-07A5-F8D0C3712E00}"/>
              </a:ext>
            </a:extLst>
          </p:cNvPr>
          <p:cNvSpPr txBox="1"/>
          <p:nvPr/>
        </p:nvSpPr>
        <p:spPr>
          <a:xfrm>
            <a:off x="1674312" y="836373"/>
            <a:ext cx="13778630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,Sans-Serif"/>
              <a:buChar char="q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,Sans-Serif"/>
              <a:buChar char="q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investigate the correlation between Air quality index and different pollutants.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generate future air quality prediction model based on existing data set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q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provide insights to policymakers on actionable improvement actions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45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/>
          <p:cNvGrpSpPr/>
          <p:nvPr/>
        </p:nvGrpSpPr>
        <p:grpSpPr>
          <a:xfrm>
            <a:off x="6638356" y="-144660"/>
            <a:ext cx="5011289" cy="4875396"/>
            <a:chOff x="0" y="-38100"/>
            <a:chExt cx="1319846" cy="1548761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/>
          <p:cNvSpPr txBox="1"/>
          <p:nvPr/>
        </p:nvSpPr>
        <p:spPr>
          <a:xfrm>
            <a:off x="2031253" y="5323859"/>
            <a:ext cx="142254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Data Acquisition, Scrubbing and Exploration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6828076" y="698153"/>
            <a:ext cx="4631847" cy="457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78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9;p13">
            <a:extLst>
              <a:ext uri="{FF2B5EF4-FFF2-40B4-BE49-F238E27FC236}">
                <a16:creationId xmlns:a16="http://schemas.microsoft.com/office/drawing/2014/main" id="{E32C9991-1912-E172-AA7D-BBBD822DC1FE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26" name="Google Shape;260;p13">
              <a:extLst>
                <a:ext uri="{FF2B5EF4-FFF2-40B4-BE49-F238E27FC236}">
                  <a16:creationId xmlns:a16="http://schemas.microsoft.com/office/drawing/2014/main" id="{55F50C44-3576-478B-BD43-E8C27967C29A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7" name="Google Shape;261;p13">
              <a:extLst>
                <a:ext uri="{FF2B5EF4-FFF2-40B4-BE49-F238E27FC236}">
                  <a16:creationId xmlns:a16="http://schemas.microsoft.com/office/drawing/2014/main" id="{9FC86194-2398-897E-9C1D-440852C588BE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6E1017-72AB-1F37-A895-7342B7062282}"/>
              </a:ext>
            </a:extLst>
          </p:cNvPr>
          <p:cNvSpPr txBox="1"/>
          <p:nvPr/>
        </p:nvSpPr>
        <p:spPr>
          <a:xfrm>
            <a:off x="8895395" y="29056"/>
            <a:ext cx="336543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E</a:t>
            </a:r>
            <a:r>
              <a:rPr lang="en-US" sz="6000" b="1" dirty="0">
                <a:solidFill>
                  <a:schemeClr val="bg2"/>
                </a:solidFill>
              </a:rPr>
              <a:t>xplore</a:t>
            </a:r>
            <a:endParaRPr lang="zh-CN">
              <a:solidFill>
                <a:schemeClr val="bg2"/>
              </a:solidFill>
            </a:endParaRPr>
          </a:p>
        </p:txBody>
      </p:sp>
      <p:pic>
        <p:nvPicPr>
          <p:cNvPr id="4" name="图片 3" descr="图表, 直方图&#10;&#10;已自动生成说明">
            <a:extLst>
              <a:ext uri="{FF2B5EF4-FFF2-40B4-BE49-F238E27FC236}">
                <a16:creationId xmlns:a16="http://schemas.microsoft.com/office/drawing/2014/main" id="{5703E8B5-592B-185D-99A7-320E984E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615" y="22661"/>
            <a:ext cx="4267566" cy="2713569"/>
          </a:xfrm>
          <a:prstGeom prst="rect">
            <a:avLst/>
          </a:prstGeom>
        </p:spPr>
      </p:pic>
      <p:pic>
        <p:nvPicPr>
          <p:cNvPr id="5" name="图片 4" descr="图片包含 图示&#10;&#10;已自动生成说明">
            <a:extLst>
              <a:ext uri="{FF2B5EF4-FFF2-40B4-BE49-F238E27FC236}">
                <a16:creationId xmlns:a16="http://schemas.microsoft.com/office/drawing/2014/main" id="{012A29F9-F7C7-4F32-E79D-3BAE0F2D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18" y="3044528"/>
            <a:ext cx="4186550" cy="3278812"/>
          </a:xfrm>
          <a:prstGeom prst="rect">
            <a:avLst/>
          </a:prstGeom>
        </p:spPr>
      </p:pic>
      <p:pic>
        <p:nvPicPr>
          <p:cNvPr id="7" name="图片 5" descr="图表&#10;&#10;已自动生成说明">
            <a:extLst>
              <a:ext uri="{FF2B5EF4-FFF2-40B4-BE49-F238E27FC236}">
                <a16:creationId xmlns:a16="http://schemas.microsoft.com/office/drawing/2014/main" id="{4DC0CD1B-A9BD-B883-B786-CB81A9F64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739" y="6662479"/>
            <a:ext cx="4353510" cy="3186070"/>
          </a:xfrm>
          <a:prstGeom prst="rect">
            <a:avLst/>
          </a:prstGeom>
        </p:spPr>
      </p:pic>
      <p:pic>
        <p:nvPicPr>
          <p:cNvPr id="8" name="图片 4" descr="图表&#10;&#10;已自动生成说明">
            <a:extLst>
              <a:ext uri="{FF2B5EF4-FFF2-40B4-BE49-F238E27FC236}">
                <a16:creationId xmlns:a16="http://schemas.microsoft.com/office/drawing/2014/main" id="{61C80D98-62EE-7AE9-D65F-9A9659046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8771" y="6662479"/>
            <a:ext cx="4610111" cy="3186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A4237-6CF2-342B-D3FC-21C8175E41FD}"/>
              </a:ext>
            </a:extLst>
          </p:cNvPr>
          <p:cNvSpPr txBox="1"/>
          <p:nvPr/>
        </p:nvSpPr>
        <p:spPr>
          <a:xfrm>
            <a:off x="14578880" y="2706972"/>
            <a:ext cx="2117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</a:t>
            </a:r>
            <a:r>
              <a:rPr lang="en-MY" dirty="0"/>
              <a:t> of DAQI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B70B2-A62A-05A3-FCF6-445AB522E9B8}"/>
              </a:ext>
            </a:extLst>
          </p:cNvPr>
          <p:cNvSpPr txBox="1"/>
          <p:nvPr/>
        </p:nvSpPr>
        <p:spPr>
          <a:xfrm>
            <a:off x="9861870" y="6282371"/>
            <a:ext cx="263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Pairplot of Air Quality Indices</a:t>
            </a:r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BC087-34C0-20EC-DEBD-D57BC313A004}"/>
              </a:ext>
            </a:extLst>
          </p:cNvPr>
          <p:cNvSpPr txBox="1"/>
          <p:nvPr/>
        </p:nvSpPr>
        <p:spPr>
          <a:xfrm>
            <a:off x="9749694" y="9826715"/>
            <a:ext cx="263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Average DAQI per Country</a:t>
            </a:r>
            <a:endParaRPr lang="en-MY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95DFD-25BF-FEDD-F3E6-D2A2AF5ED7B4}"/>
              </a:ext>
            </a:extLst>
          </p:cNvPr>
          <p:cNvSpPr txBox="1"/>
          <p:nvPr/>
        </p:nvSpPr>
        <p:spPr>
          <a:xfrm>
            <a:off x="13766892" y="9909665"/>
            <a:ext cx="375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Monthly DAQI Trendlines for Each Country</a:t>
            </a:r>
            <a:endParaRPr lang="en-M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33A3D-B1BE-AF9A-36A3-BFE86D2CB108}"/>
              </a:ext>
            </a:extLst>
          </p:cNvPr>
          <p:cNvSpPr txBox="1"/>
          <p:nvPr/>
        </p:nvSpPr>
        <p:spPr>
          <a:xfrm>
            <a:off x="13555586" y="6282370"/>
            <a:ext cx="417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Correlation Heatmap of Air Quality Indices</a:t>
            </a:r>
            <a:endParaRPr lang="en-MY" dirty="0"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844FE6C3-083D-6102-6C3F-30FC7E61673E}"/>
              </a:ext>
            </a:extLst>
          </p:cNvPr>
          <p:cNvSpPr txBox="1"/>
          <p:nvPr/>
        </p:nvSpPr>
        <p:spPr>
          <a:xfrm>
            <a:off x="1308540" y="-38742"/>
            <a:ext cx="67296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A</a:t>
            </a:r>
            <a:r>
              <a:rPr lang="en-US" sz="6000" b="1" dirty="0">
                <a:solidFill>
                  <a:schemeClr val="bg2"/>
                </a:solidFill>
              </a:rPr>
              <a:t>cquisition</a:t>
            </a:r>
            <a:endParaRPr lang="zh-CN">
              <a:solidFill>
                <a:schemeClr val="bg2"/>
              </a:solidFill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51AF46CD-27EF-184D-44F6-7FE29733D08D}"/>
              </a:ext>
            </a:extLst>
          </p:cNvPr>
          <p:cNvSpPr txBox="1"/>
          <p:nvPr/>
        </p:nvSpPr>
        <p:spPr>
          <a:xfrm>
            <a:off x="1308540" y="6395671"/>
            <a:ext cx="672960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S</a:t>
            </a:r>
            <a:r>
              <a:rPr lang="en-US" sz="6000" b="1" dirty="0">
                <a:solidFill>
                  <a:schemeClr val="bg2"/>
                </a:solidFill>
              </a:rPr>
              <a:t>crub</a:t>
            </a:r>
            <a:endParaRPr lang="zh-CN">
              <a:solidFill>
                <a:schemeClr val="bg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EFA260-34DA-8E03-37DC-72C8FE02D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540" y="999835"/>
            <a:ext cx="1000265" cy="4382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645BD8-3639-A311-26EC-B77BBFD7F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540" y="1483874"/>
            <a:ext cx="6793960" cy="1987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4656CD-5B2E-83D4-F0C2-B2CC9B48F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540" y="3529828"/>
            <a:ext cx="6220693" cy="2829320"/>
          </a:xfrm>
          <a:prstGeom prst="rect">
            <a:avLst/>
          </a:prstGeom>
        </p:spPr>
      </p:pic>
      <p:sp>
        <p:nvSpPr>
          <p:cNvPr id="21" name="文本框 2">
            <a:extLst>
              <a:ext uri="{FF2B5EF4-FFF2-40B4-BE49-F238E27FC236}">
                <a16:creationId xmlns:a16="http://schemas.microsoft.com/office/drawing/2014/main" id="{1A655157-648D-BD91-EC00-C30880804193}"/>
              </a:ext>
            </a:extLst>
          </p:cNvPr>
          <p:cNvSpPr txBox="1"/>
          <p:nvPr/>
        </p:nvSpPr>
        <p:spPr>
          <a:xfrm>
            <a:off x="1228819" y="7468008"/>
            <a:ext cx="763063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,Sans-Serif"/>
              <a:buChar char="q"/>
            </a:pPr>
            <a:r>
              <a:rPr lang="en-US" sz="2800" dirty="0"/>
              <a:t>Data unrelated to air quality dropped</a:t>
            </a:r>
            <a:endParaRPr lang="en-US" sz="1200" dirty="0"/>
          </a:p>
          <a:p>
            <a:pPr marL="457200" indent="-457200">
              <a:buFont typeface="Wingdings"/>
              <a:buChar char="q"/>
            </a:pPr>
            <a:r>
              <a:rPr lang="en-US" altLang="zh-CN" sz="2800" dirty="0"/>
              <a:t>Data points out of Asia region dropped</a:t>
            </a:r>
            <a:endParaRPr lang="en-US" sz="1200" dirty="0"/>
          </a:p>
          <a:p>
            <a:pPr marL="457200" indent="-457200">
              <a:buFont typeface="Wingdings"/>
              <a:buChar char="q"/>
            </a:pPr>
            <a:r>
              <a:rPr lang="en-US" altLang="zh-CN" sz="2800" dirty="0"/>
              <a:t>Validate data has no nulls / blanks</a:t>
            </a:r>
          </a:p>
          <a:p>
            <a:pPr marL="457200" indent="-457200">
              <a:buFont typeface="Wingdings"/>
              <a:buChar char="q"/>
            </a:pPr>
            <a:r>
              <a:rPr lang="en-US" sz="2800" dirty="0"/>
              <a:t>Further removal of missing data</a:t>
            </a:r>
          </a:p>
          <a:p>
            <a:pPr marL="457200" indent="-457200">
              <a:buFont typeface="Wingdings"/>
              <a:buChar char="q"/>
            </a:pPr>
            <a:r>
              <a:rPr lang="en-GB" sz="2800" dirty="0"/>
              <a:t>Standardise</a:t>
            </a:r>
            <a:r>
              <a:rPr lang="en-US" sz="2800" dirty="0"/>
              <a:t> date range*</a:t>
            </a:r>
            <a:endParaRPr lang="en-US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3EEB4-1813-0830-35E0-283103D01530}"/>
              </a:ext>
            </a:extLst>
          </p:cNvPr>
          <p:cNvCxnSpPr/>
          <p:nvPr/>
        </p:nvCxnSpPr>
        <p:spPr>
          <a:xfrm>
            <a:off x="8507895" y="225770"/>
            <a:ext cx="0" cy="9683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00F20-E00A-19CA-6612-6843342A6CAA}"/>
              </a:ext>
            </a:extLst>
          </p:cNvPr>
          <p:cNvCxnSpPr>
            <a:cxnSpLocks/>
          </p:cNvCxnSpPr>
          <p:nvPr/>
        </p:nvCxnSpPr>
        <p:spPr>
          <a:xfrm>
            <a:off x="1189071" y="6510343"/>
            <a:ext cx="7184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3C8F7896-6C07-1DEF-42AF-1D87B38216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615" y="3014749"/>
            <a:ext cx="4207153" cy="33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 amt="25000"/>
          </a:blip>
          <a:srcRect l="1278" t="17666" r="16494" b="1299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/>
          <p:cNvGrpSpPr/>
          <p:nvPr/>
        </p:nvGrpSpPr>
        <p:grpSpPr>
          <a:xfrm>
            <a:off x="6638356" y="-144660"/>
            <a:ext cx="5011289" cy="4875396"/>
            <a:chOff x="0" y="-38100"/>
            <a:chExt cx="1319846" cy="1548761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319846" cy="1510661"/>
            </a:xfrm>
            <a:custGeom>
              <a:avLst/>
              <a:gdLst/>
              <a:ahLst/>
              <a:cxnLst/>
              <a:rect l="l" t="t" r="r" b="b"/>
              <a:pathLst>
                <a:path w="1319846" h="1510661" extrusionOk="0">
                  <a:moveTo>
                    <a:pt x="0" y="0"/>
                  </a:moveTo>
                  <a:lnTo>
                    <a:pt x="1319846" y="0"/>
                  </a:lnTo>
                  <a:lnTo>
                    <a:pt x="1319846" y="1510661"/>
                  </a:lnTo>
                  <a:lnTo>
                    <a:pt x="0" y="1510661"/>
                  </a:ln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-38100"/>
              <a:ext cx="1319846" cy="1548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/>
          <p:cNvSpPr txBox="1"/>
          <p:nvPr/>
        </p:nvSpPr>
        <p:spPr>
          <a:xfrm>
            <a:off x="2031253" y="5323859"/>
            <a:ext cx="14225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Julius Sans One"/>
                <a:sym typeface="Julius Sans One"/>
              </a:rPr>
              <a:t>Modelling</a:t>
            </a:r>
            <a:endParaRPr lang="zh-CN" sz="9600"/>
          </a:p>
        </p:txBody>
      </p:sp>
      <p:sp>
        <p:nvSpPr>
          <p:cNvPr id="232" name="Google Shape;232;p11"/>
          <p:cNvSpPr txBox="1"/>
          <p:nvPr/>
        </p:nvSpPr>
        <p:spPr>
          <a:xfrm>
            <a:off x="6828076" y="698153"/>
            <a:ext cx="4631847" cy="457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50" dirty="0">
                <a:solidFill>
                  <a:srgbClr val="FFFFFF"/>
                </a:solidFill>
                <a:latin typeface="Julius Sans One"/>
                <a:sym typeface="Julius Sans One"/>
              </a:rPr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69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9;p13">
            <a:extLst>
              <a:ext uri="{FF2B5EF4-FFF2-40B4-BE49-F238E27FC236}">
                <a16:creationId xmlns:a16="http://schemas.microsoft.com/office/drawing/2014/main" id="{018C6DC7-02E3-FECD-7916-2C6900F7E40D}"/>
              </a:ext>
            </a:extLst>
          </p:cNvPr>
          <p:cNvGrpSpPr/>
          <p:nvPr/>
        </p:nvGrpSpPr>
        <p:grpSpPr>
          <a:xfrm>
            <a:off x="0" y="-144662"/>
            <a:ext cx="18418629" cy="10431728"/>
            <a:chOff x="0" y="-38100"/>
            <a:chExt cx="4503422" cy="2747433"/>
          </a:xfrm>
        </p:grpSpPr>
        <p:sp>
          <p:nvSpPr>
            <p:cNvPr id="5" name="Google Shape;260;p13">
              <a:extLst>
                <a:ext uri="{FF2B5EF4-FFF2-40B4-BE49-F238E27FC236}">
                  <a16:creationId xmlns:a16="http://schemas.microsoft.com/office/drawing/2014/main" id="{03A83753-512B-BF1A-4AEF-0DAFC0CBD000}"/>
                </a:ext>
              </a:extLst>
            </p:cNvPr>
            <p:cNvSpPr/>
            <p:nvPr/>
          </p:nvSpPr>
          <p:spPr>
            <a:xfrm>
              <a:off x="0" y="0"/>
              <a:ext cx="4503422" cy="2709333"/>
            </a:xfrm>
            <a:custGeom>
              <a:avLst/>
              <a:gdLst/>
              <a:ahLst/>
              <a:cxnLst/>
              <a:rect l="l" t="t" r="r" b="b"/>
              <a:pathLst>
                <a:path w="4503422" h="2709333" extrusionOk="0">
                  <a:moveTo>
                    <a:pt x="0" y="0"/>
                  </a:moveTo>
                  <a:lnTo>
                    <a:pt x="4503422" y="0"/>
                  </a:lnTo>
                  <a:lnTo>
                    <a:pt x="45034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7CBF">
                <a:alpha val="25490"/>
              </a:srgbClr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7" name="Google Shape;261;p13">
              <a:extLst>
                <a:ext uri="{FF2B5EF4-FFF2-40B4-BE49-F238E27FC236}">
                  <a16:creationId xmlns:a16="http://schemas.microsoft.com/office/drawing/2014/main" id="{3F5EB091-81F4-DC43-5D28-F179D1426AD5}"/>
                </a:ext>
              </a:extLst>
            </p:cNvPr>
            <p:cNvSpPr txBox="1"/>
            <p:nvPr/>
          </p:nvSpPr>
          <p:spPr>
            <a:xfrm>
              <a:off x="0" y="-38100"/>
              <a:ext cx="4503422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3"/>
          <p:cNvGrpSpPr/>
          <p:nvPr/>
        </p:nvGrpSpPr>
        <p:grpSpPr>
          <a:xfrm>
            <a:off x="0" y="-160280"/>
            <a:ext cx="1189071" cy="1350112"/>
            <a:chOff x="0" y="-38100"/>
            <a:chExt cx="282652" cy="320933"/>
          </a:xfrm>
        </p:grpSpPr>
        <p:sp>
          <p:nvSpPr>
            <p:cNvPr id="301" name="Google Shape;301;p13"/>
            <p:cNvSpPr/>
            <p:nvPr/>
          </p:nvSpPr>
          <p:spPr>
            <a:xfrm>
              <a:off x="0" y="0"/>
              <a:ext cx="282652" cy="282833"/>
            </a:xfrm>
            <a:custGeom>
              <a:avLst/>
              <a:gdLst/>
              <a:ahLst/>
              <a:cxnLst/>
              <a:rect l="l" t="t" r="r" b="b"/>
              <a:pathLst>
                <a:path w="282652" h="282833" extrusionOk="0">
                  <a:moveTo>
                    <a:pt x="0" y="0"/>
                  </a:moveTo>
                  <a:lnTo>
                    <a:pt x="282652" y="0"/>
                  </a:lnTo>
                  <a:lnTo>
                    <a:pt x="282652" y="282833"/>
                  </a:lnTo>
                  <a:lnTo>
                    <a:pt x="0" y="282833"/>
                  </a:lnTo>
                  <a:close/>
                </a:path>
              </a:pathLst>
            </a:custGeom>
            <a:solidFill>
              <a:srgbClr val="1F7CBF"/>
            </a:solidFill>
            <a:ln>
              <a:noFill/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02" name="Google Shape;302;p13"/>
            <p:cNvSpPr txBox="1"/>
            <p:nvPr/>
          </p:nvSpPr>
          <p:spPr>
            <a:xfrm>
              <a:off x="0" y="-38100"/>
              <a:ext cx="282652" cy="320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文本框 583">
            <a:extLst>
              <a:ext uri="{FF2B5EF4-FFF2-40B4-BE49-F238E27FC236}">
                <a16:creationId xmlns:a16="http://schemas.microsoft.com/office/drawing/2014/main" id="{30788AD8-C58E-EF5E-84A5-74CAF8571A35}"/>
              </a:ext>
            </a:extLst>
          </p:cNvPr>
          <p:cNvSpPr txBox="1"/>
          <p:nvPr/>
        </p:nvSpPr>
        <p:spPr>
          <a:xfrm>
            <a:off x="1737360" y="323850"/>
            <a:ext cx="44311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u="sng" dirty="0">
                <a:solidFill>
                  <a:schemeClr val="bg2"/>
                </a:solidFill>
              </a:rPr>
              <a:t>Modeling</a:t>
            </a:r>
            <a:endParaRPr lang="en-US" altLang="zh-CN" sz="6000" b="1" dirty="0">
              <a:solidFill>
                <a:schemeClr val="bg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552711-9846-8030-FABB-02A1E0CAAD79}"/>
              </a:ext>
            </a:extLst>
          </p:cNvPr>
          <p:cNvSpPr txBox="1"/>
          <p:nvPr/>
        </p:nvSpPr>
        <p:spPr>
          <a:xfrm>
            <a:off x="1424545" y="6808083"/>
            <a:ext cx="90285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400" b="1">
                <a:solidFill>
                  <a:schemeClr val="accent2">
                    <a:lumMod val="76000"/>
                  </a:schemeClr>
                </a:solidFill>
              </a:rPr>
              <a:t>Why Time Series Modeling?</a:t>
            </a:r>
            <a:endParaRPr lang="zh-CN" sz="2400">
              <a:solidFill>
                <a:schemeClr val="accent2">
                  <a:lumMod val="76000"/>
                </a:schemeClr>
              </a:solidFill>
            </a:endParaRPr>
          </a:p>
          <a:p>
            <a:pPr marL="285750" indent="-285750">
              <a:buChar char="•"/>
            </a:pPr>
            <a:r>
              <a:rPr lang="en-US" altLang="zh-CN" sz="2400" dirty="0">
                <a:solidFill>
                  <a:srgbClr val="7030A0"/>
                </a:solidFill>
              </a:rPr>
              <a:t>Since DAQI data is stored in a time-series format with precise timestamps.</a:t>
            </a:r>
          </a:p>
          <a:p>
            <a:pPr marL="285750" indent="-285750">
              <a:buChar char="•"/>
            </a:pPr>
            <a:r>
              <a:rPr lang="en-US" altLang="zh-CN" sz="2400" dirty="0">
                <a:solidFill>
                  <a:srgbClr val="7030A0"/>
                </a:solidFill>
              </a:rPr>
              <a:t>Focusing on predicting trends.</a:t>
            </a:r>
          </a:p>
          <a:p>
            <a:endParaRPr lang="zh-CN" altLang="en-US" sz="2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C14DDE-7AE7-4179-AE4F-633A00B55073}"/>
              </a:ext>
            </a:extLst>
          </p:cNvPr>
          <p:cNvSpPr txBox="1"/>
          <p:nvPr/>
        </p:nvSpPr>
        <p:spPr>
          <a:xfrm>
            <a:off x="1526469" y="1569807"/>
            <a:ext cx="98101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b="1" i="1" dirty="0">
                <a:solidFill>
                  <a:schemeClr val="accent2">
                    <a:lumMod val="76000"/>
                  </a:schemeClr>
                </a:solidFill>
              </a:rPr>
              <a:t>  Time Series Model</a:t>
            </a:r>
            <a:r>
              <a:rPr lang="zh-CN" altLang="en-US" sz="3600" b="1" i="1" dirty="0">
                <a:solidFill>
                  <a:schemeClr val="accent2">
                    <a:lumMod val="76000"/>
                  </a:schemeClr>
                </a:solidFill>
              </a:rPr>
              <a:t> </a:t>
            </a:r>
            <a:r>
              <a:rPr lang="en-US" altLang="zh-CN" sz="3600" b="1" i="1" dirty="0">
                <a:solidFill>
                  <a:schemeClr val="accent2">
                    <a:lumMod val="76000"/>
                  </a:schemeClr>
                </a:solidFill>
              </a:rPr>
              <a:t>– </a:t>
            </a:r>
            <a:r>
              <a:rPr lang="zh-CN" altLang="en-US" sz="3600" b="1" i="1" dirty="0">
                <a:solidFill>
                  <a:schemeClr val="accent2">
                    <a:lumMod val="76000"/>
                  </a:schemeClr>
                </a:solidFill>
              </a:rPr>
              <a:t>SARIMA </a:t>
            </a:r>
            <a:r>
              <a:rPr lang="en-US" altLang="zh-CN" sz="3600" b="1" i="1" dirty="0">
                <a:solidFill>
                  <a:schemeClr val="accent2">
                    <a:lumMod val="76000"/>
                  </a:schemeClr>
                </a:solidFill>
              </a:rPr>
              <a:t>&amp; </a:t>
            </a:r>
            <a:r>
              <a:rPr lang="zh-CN" altLang="en-US" sz="3600" b="1" i="1" dirty="0">
                <a:solidFill>
                  <a:schemeClr val="accent2">
                    <a:lumMod val="76000"/>
                  </a:schemeClr>
                </a:solidFill>
              </a:rPr>
              <a:t>SARIMAX </a:t>
            </a:r>
            <a:endParaRPr lang="zh-CN" altLang="en-US" sz="3600" b="1" i="1" u="sng" dirty="0">
              <a:solidFill>
                <a:schemeClr val="accent2">
                  <a:lumMod val="76000"/>
                </a:schemeClr>
              </a:solidFill>
            </a:endParaRPr>
          </a:p>
        </p:txBody>
      </p:sp>
      <p:pic>
        <p:nvPicPr>
          <p:cNvPr id="4" name="图片 3" descr="Structural Time Series">
            <a:extLst>
              <a:ext uri="{FF2B5EF4-FFF2-40B4-BE49-F238E27FC236}">
                <a16:creationId xmlns:a16="http://schemas.microsoft.com/office/drawing/2014/main" id="{CA3650E4-3814-E46E-2F62-917B9008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32" y="2430559"/>
            <a:ext cx="5656455" cy="378107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5A62674-DD53-216B-AB8F-76E329942BC5}"/>
              </a:ext>
            </a:extLst>
          </p:cNvPr>
          <p:cNvSpPr/>
          <p:nvPr/>
        </p:nvSpPr>
        <p:spPr>
          <a:xfrm>
            <a:off x="10306328" y="2568870"/>
            <a:ext cx="2301240" cy="77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3600" b="1">
                <a:solidFill>
                  <a:srgbClr val="FFC000"/>
                </a:solidFill>
                <a:cs typeface="Arial"/>
              </a:rPr>
              <a:t>SARIMA</a:t>
            </a:r>
            <a:endParaRPr lang="zh-CN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2A503BE-C0AA-E2E2-5656-6604E26465D5}"/>
              </a:ext>
            </a:extLst>
          </p:cNvPr>
          <p:cNvSpPr/>
          <p:nvPr/>
        </p:nvSpPr>
        <p:spPr>
          <a:xfrm>
            <a:off x="13846841" y="2568869"/>
            <a:ext cx="2301240" cy="77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a typeface="宋体"/>
                <a:cs typeface="Arial"/>
              </a:rPr>
              <a:t>SARIMAX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A08F86-A6E1-2B53-56AC-E55894DC35AA}"/>
              </a:ext>
            </a:extLst>
          </p:cNvPr>
          <p:cNvSpPr txBox="1"/>
          <p:nvPr/>
        </p:nvSpPr>
        <p:spPr>
          <a:xfrm>
            <a:off x="12836911" y="2437470"/>
            <a:ext cx="8233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4800">
                <a:solidFill>
                  <a:srgbClr val="7030A0"/>
                </a:solidFill>
              </a:rPr>
              <a:t>vs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1A22F97-E59E-1926-AFCC-F064F4B4C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0" y="3856038"/>
            <a:ext cx="2882900" cy="2828925"/>
          </a:xfrm>
          <a:prstGeom prst="rect">
            <a:avLst/>
          </a:prstGeom>
        </p:spPr>
      </p:pic>
      <p:pic>
        <p:nvPicPr>
          <p:cNvPr id="16" name="图片 15" descr="围栏里有一棵树&#10;&#10;已自动生成说明">
            <a:extLst>
              <a:ext uri="{FF2B5EF4-FFF2-40B4-BE49-F238E27FC236}">
                <a16:creationId xmlns:a16="http://schemas.microsoft.com/office/drawing/2014/main" id="{7F04E146-35C8-C813-ADB3-B56B539D3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3857625"/>
            <a:ext cx="2790825" cy="2825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BC7F53-48DE-53C8-2F53-7F02EC003AC0}"/>
              </a:ext>
            </a:extLst>
          </p:cNvPr>
          <p:cNvSpPr txBox="1"/>
          <p:nvPr/>
        </p:nvSpPr>
        <p:spPr>
          <a:xfrm>
            <a:off x="10162027" y="3542912"/>
            <a:ext cx="6359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           Univariate forcasting                                   multivariate forecasting</a:t>
            </a:r>
          </a:p>
        </p:txBody>
      </p:sp>
    </p:spTree>
    <p:extLst>
      <p:ext uri="{BB962C8B-B14F-4D97-AF65-F5344CB8AC3E}">
        <p14:creationId xmlns:p14="http://schemas.microsoft.com/office/powerpoint/2010/main" val="213949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2869</Words>
  <Application>Microsoft Office PowerPoint</Application>
  <PresentationFormat>自定义</PresentationFormat>
  <Paragraphs>263</Paragraphs>
  <Slides>29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LOONG SHIH-WAI</cp:lastModifiedBy>
  <cp:revision>2</cp:revision>
  <dcterms:modified xsi:type="dcterms:W3CDTF">2025-01-18T10:48:40Z</dcterms:modified>
</cp:coreProperties>
</file>